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4" r:id="rId4"/>
    <p:sldId id="263" r:id="rId5"/>
    <p:sldId id="281" r:id="rId6"/>
    <p:sldId id="278" r:id="rId7"/>
    <p:sldId id="302" r:id="rId8"/>
    <p:sldId id="303" r:id="rId9"/>
    <p:sldId id="304" r:id="rId10"/>
    <p:sldId id="305" r:id="rId11"/>
    <p:sldId id="306" r:id="rId12"/>
    <p:sldId id="307" r:id="rId13"/>
    <p:sldId id="311" r:id="rId14"/>
    <p:sldId id="312" r:id="rId15"/>
    <p:sldId id="313" r:id="rId16"/>
    <p:sldId id="314" r:id="rId17"/>
    <p:sldId id="315" r:id="rId18"/>
    <p:sldId id="316" r:id="rId19"/>
    <p:sldId id="310" r:id="rId20"/>
    <p:sldId id="317" r:id="rId21"/>
    <p:sldId id="308" r:id="rId22"/>
    <p:sldId id="318" r:id="rId23"/>
    <p:sldId id="309" r:id="rId24"/>
    <p:sldId id="319" r:id="rId25"/>
  </p:sldIdLst>
  <p:sldSz cx="12192000" cy="6858000"/>
  <p:notesSz cx="7772400" cy="10058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Kim" initials="JK" lastIdx="1" clrIdx="0">
    <p:extLst>
      <p:ext uri="{19B8F6BF-5375-455C-9EA6-DF929625EA0E}">
        <p15:presenceInfo xmlns:p15="http://schemas.microsoft.com/office/powerpoint/2012/main" userId="ca606712c1945b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6381A-C544-4F1E-86E1-E5192C4F43FE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91AF5-ACC0-43F6-BDF9-C175A925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91AF5-ACC0-43F6-BDF9-C175A9253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07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4E41A-4BCD-4E0E-9A1C-83D6030F66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0AEFC-B951-423E-887B-B5663AE0C25F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5783-30B5-4F5D-8493-8B118B0CEB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4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FkrwagYf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3934440" y="119664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 lnSpcReduction="10000"/>
          </a:bodyPr>
          <a:lstStyle/>
          <a:p>
            <a:pPr algn="r"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AuTURBO</a:t>
            </a:r>
            <a:r>
              <a:rPr lang="en-US" sz="60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2019</a:t>
            </a:r>
          </a:p>
          <a:p>
            <a:pPr algn="r">
              <a:lnSpc>
                <a:spcPct val="90000"/>
              </a:lnSpc>
            </a:pPr>
            <a:r>
              <a:rPr lang="en-US" sz="6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ROS </a:t>
            </a:r>
            <a:r>
              <a:rPr lang="en-US" altLang="ko-KR" sz="6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Concepts</a:t>
            </a:r>
            <a:endParaRPr lang="en-US" sz="6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5228280" y="4725000"/>
            <a:ext cx="6399720" cy="110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 려운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노드에서는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처리 하중 분산이 가능</a:t>
            </a:r>
            <a:endParaRPr lang="en-US" altLang="ko-KR" sz="3600" spc="-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3493045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5311002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7128958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3493045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5311002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5311002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3493045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7128958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7128958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  <p:sp>
        <p:nvSpPr>
          <p:cNvPr id="37" name="사각형 설명선 28">
            <a:extLst>
              <a:ext uri="{FF2B5EF4-FFF2-40B4-BE49-F238E27FC236}">
                <a16:creationId xmlns:a16="http://schemas.microsoft.com/office/drawing/2014/main" id="{A4EA0EB0-AB09-4422-A11F-FD5224F7C4FA}"/>
              </a:ext>
            </a:extLst>
          </p:cNvPr>
          <p:cNvSpPr/>
          <p:nvPr/>
        </p:nvSpPr>
        <p:spPr>
          <a:xfrm>
            <a:off x="1684592" y="1970449"/>
            <a:ext cx="1584176" cy="1065531"/>
          </a:xfrm>
          <a:prstGeom prst="wedgeRectCallout">
            <a:avLst>
              <a:gd name="adj1" fmla="val 63125"/>
              <a:gd name="adj2" fmla="val -26784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로봇 내에서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처리</a:t>
            </a:r>
          </a:p>
        </p:txBody>
      </p:sp>
      <p:sp>
        <p:nvSpPr>
          <p:cNvPr id="47" name="사각형 설명선 29">
            <a:extLst>
              <a:ext uri="{FF2B5EF4-FFF2-40B4-BE49-F238E27FC236}">
                <a16:creationId xmlns:a16="http://schemas.microsoft.com/office/drawing/2014/main" id="{876C7C1E-8390-456D-AF9C-6B2CC267A3D6}"/>
              </a:ext>
            </a:extLst>
          </p:cNvPr>
          <p:cNvSpPr/>
          <p:nvPr/>
        </p:nvSpPr>
        <p:spPr>
          <a:xfrm>
            <a:off x="8815474" y="2896234"/>
            <a:ext cx="1584176" cy="1065531"/>
          </a:xfrm>
          <a:prstGeom prst="wedgeRectCallout">
            <a:avLst>
              <a:gd name="adj1" fmla="val -193710"/>
              <a:gd name="adj2" fmla="val -57107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원격 컴퓨터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클라우드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에서 처리</a:t>
            </a:r>
          </a:p>
        </p:txBody>
      </p:sp>
    </p:spTree>
    <p:extLst>
      <p:ext uri="{BB962C8B-B14F-4D97-AF65-F5344CB8AC3E}">
        <p14:creationId xmlns:p14="http://schemas.microsoft.com/office/powerpoint/2010/main" val="211591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통신에서는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디버깅이 용이</a:t>
            </a:r>
            <a:endParaRPr lang="en-US" altLang="ko-KR" sz="3600" spc="-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3493045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5311002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6000"/>
            </a:blip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7128958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3493045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5311002" y="3259899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0C716BEA-366A-4DE0-889B-4E07B5B8AD1F}"/>
              </a:ext>
            </a:extLst>
          </p:cNvPr>
          <p:cNvSpPr/>
          <p:nvPr/>
        </p:nvSpPr>
        <p:spPr>
          <a:xfrm>
            <a:off x="5311002" y="5053602"/>
            <a:ext cx="1471742" cy="1471742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3493045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F768C9D3-38E4-4FCA-A34E-FFA8EE8A3EE9}"/>
              </a:ext>
            </a:extLst>
          </p:cNvPr>
          <p:cNvSpPr/>
          <p:nvPr/>
        </p:nvSpPr>
        <p:spPr>
          <a:xfrm>
            <a:off x="7128958" y="5053602"/>
            <a:ext cx="1471742" cy="1471742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7128958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" name="사각형 설명선 33">
            <a:extLst>
              <a:ext uri="{FF2B5EF4-FFF2-40B4-BE49-F238E27FC236}">
                <a16:creationId xmlns:a16="http://schemas.microsoft.com/office/drawing/2014/main" id="{6C1EC83C-21A8-4455-95A9-80BAFE55C410}"/>
              </a:ext>
            </a:extLst>
          </p:cNvPr>
          <p:cNvSpPr/>
          <p:nvPr/>
        </p:nvSpPr>
        <p:spPr>
          <a:xfrm>
            <a:off x="243585" y="5440966"/>
            <a:ext cx="1584176" cy="1065531"/>
          </a:xfrm>
          <a:prstGeom prst="wedgeRectCallout">
            <a:avLst>
              <a:gd name="adj1" fmla="val 61229"/>
              <a:gd name="adj2" fmla="val -296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뭐야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값이 왜이래</a:t>
            </a:r>
          </a:p>
        </p:txBody>
      </p:sp>
      <p:pic>
        <p:nvPicPr>
          <p:cNvPr id="43" name="Picture 2" descr="관련 이미지">
            <a:extLst>
              <a:ext uri="{FF2B5EF4-FFF2-40B4-BE49-F238E27FC236}">
                <a16:creationId xmlns:a16="http://schemas.microsoft.com/office/drawing/2014/main" id="{0042ABCC-F4D3-4574-AAC8-AD798106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84" y="3044495"/>
            <a:ext cx="115292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오른쪽 화살표 72">
            <a:extLst>
              <a:ext uri="{FF2B5EF4-FFF2-40B4-BE49-F238E27FC236}">
                <a16:creationId xmlns:a16="http://schemas.microsoft.com/office/drawing/2014/main" id="{38DE5C56-815C-4C39-ADFF-3DC6493EDDEB}"/>
              </a:ext>
            </a:extLst>
          </p:cNvPr>
          <p:cNvSpPr/>
          <p:nvPr/>
        </p:nvSpPr>
        <p:spPr>
          <a:xfrm rot="10800000">
            <a:off x="3139344" y="4759162"/>
            <a:ext cx="721275" cy="267506"/>
          </a:xfrm>
          <a:prstGeom prst="rightArrow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74">
            <a:extLst>
              <a:ext uri="{FF2B5EF4-FFF2-40B4-BE49-F238E27FC236}">
                <a16:creationId xmlns:a16="http://schemas.microsoft.com/office/drawing/2014/main" id="{061A706D-03C3-4A99-93CD-FAAFDF9CE01A}"/>
              </a:ext>
            </a:extLst>
          </p:cNvPr>
          <p:cNvSpPr/>
          <p:nvPr/>
        </p:nvSpPr>
        <p:spPr>
          <a:xfrm rot="10291572">
            <a:off x="3017555" y="2299601"/>
            <a:ext cx="1854143" cy="311526"/>
          </a:xfrm>
          <a:prstGeom prst="rightArrow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F6734-BBF3-4AA0-BD38-E2CC528FB3CD}"/>
              </a:ext>
            </a:extLst>
          </p:cNvPr>
          <p:cNvSpPr txBox="1"/>
          <p:nvPr/>
        </p:nvSpPr>
        <p:spPr>
          <a:xfrm>
            <a:off x="2043423" y="1945819"/>
            <a:ext cx="925842" cy="160043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mbria Math" panose="02040503050406030204" pitchFamily="18" charset="0"/>
              </a:rPr>
              <a:t>[1, 3, 4,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[0, 2, 5,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[1, 3, 1,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60AEC-82C4-4D42-81B2-7440CD1F3A2E}"/>
              </a:ext>
            </a:extLst>
          </p:cNvPr>
          <p:cNvSpPr txBox="1"/>
          <p:nvPr/>
        </p:nvSpPr>
        <p:spPr>
          <a:xfrm>
            <a:off x="2020631" y="4189035"/>
            <a:ext cx="925842" cy="160043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mbria Math" panose="02040503050406030204" pitchFamily="18" charset="0"/>
              </a:rPr>
              <a:t>[152.2,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[158.0,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[156.2, …]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---------</a:t>
            </a:r>
          </a:p>
          <a:p>
            <a:r>
              <a:rPr lang="en-US" altLang="ko-KR" sz="1400" dirty="0">
                <a:latin typeface="Cambria Math" panose="02040503050406030204" pitchFamily="18" charset="0"/>
              </a:rPr>
              <a:t>…</a:t>
            </a: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31118350-9306-4746-9C86-89E887AD6CD6}"/>
              </a:ext>
            </a:extLst>
          </p:cNvPr>
          <p:cNvSpPr/>
          <p:nvPr/>
        </p:nvSpPr>
        <p:spPr>
          <a:xfrm>
            <a:off x="6058525" y="4819893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EE798491-9CCB-4E78-B8D4-81DEB48E3080}"/>
              </a:ext>
            </a:extLst>
          </p:cNvPr>
          <p:cNvSpPr/>
          <p:nvPr/>
        </p:nvSpPr>
        <p:spPr>
          <a:xfrm rot="5400000">
            <a:off x="5035632" y="2159242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354CBD00-6A43-4986-A91F-B5283AF26228}"/>
              </a:ext>
            </a:extLst>
          </p:cNvPr>
          <p:cNvSpPr/>
          <p:nvPr/>
        </p:nvSpPr>
        <p:spPr>
          <a:xfrm rot="8100000">
            <a:off x="4775950" y="4561101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C8BEA66F-773A-44A4-8383-2B9F33CB53A7}"/>
              </a:ext>
            </a:extLst>
          </p:cNvPr>
          <p:cNvSpPr/>
          <p:nvPr/>
        </p:nvSpPr>
        <p:spPr>
          <a:xfrm rot="2700000">
            <a:off x="6601364" y="3271778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4713D724-6836-4F18-B667-3D421FAFE957}"/>
              </a:ext>
            </a:extLst>
          </p:cNvPr>
          <p:cNvSpPr/>
          <p:nvPr/>
        </p:nvSpPr>
        <p:spPr>
          <a:xfrm rot="13500000">
            <a:off x="7133713" y="4569124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1DD85408-7481-4873-9B31-5F4925E430C6}"/>
              </a:ext>
            </a:extLst>
          </p:cNvPr>
          <p:cNvSpPr/>
          <p:nvPr/>
        </p:nvSpPr>
        <p:spPr>
          <a:xfrm>
            <a:off x="4111078" y="4800518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A96088CC-A59D-4B6A-B420-D0C53407A6E5}"/>
              </a:ext>
            </a:extLst>
          </p:cNvPr>
          <p:cNvSpPr/>
          <p:nvPr/>
        </p:nvSpPr>
        <p:spPr>
          <a:xfrm rot="13500000">
            <a:off x="5347536" y="2798736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42292520-3B44-4D8E-A6FC-65136DF6F338}"/>
              </a:ext>
            </a:extLst>
          </p:cNvPr>
          <p:cNvSpPr/>
          <p:nvPr/>
        </p:nvSpPr>
        <p:spPr>
          <a:xfrm rot="5400000">
            <a:off x="5047559" y="3877671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9A6940F-9FC5-4831-B8C7-CFC72DFAF778}"/>
              </a:ext>
            </a:extLst>
          </p:cNvPr>
          <p:cNvSpPr/>
          <p:nvPr/>
        </p:nvSpPr>
        <p:spPr>
          <a:xfrm rot="16200000">
            <a:off x="6864269" y="5675706"/>
            <a:ext cx="225185" cy="194125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0842883F-91E8-4867-AEC7-25AF93F6944A}"/>
              </a:ext>
            </a:extLst>
          </p:cNvPr>
          <p:cNvSpPr/>
          <p:nvPr/>
        </p:nvSpPr>
        <p:spPr>
          <a:xfrm rot="10800000">
            <a:off x="5843186" y="4819893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18" descr="imuì ëí ì´ë¯¸ì§ ê²ìê²°ê³¼">
            <a:extLst>
              <a:ext uri="{FF2B5EF4-FFF2-40B4-BE49-F238E27FC236}">
                <a16:creationId xmlns:a16="http://schemas.microsoft.com/office/drawing/2014/main" id="{4F127F52-6D7A-4A28-AF4E-A765B37B1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 r="10590"/>
          <a:stretch/>
        </p:blipFill>
        <p:spPr bwMode="auto">
          <a:xfrm>
            <a:off x="7369869" y="5340425"/>
            <a:ext cx="1013114" cy="94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2" descr="localizationì ëí ì´ë¯¸ì§ ê²ìê²°ê³¼">
            <a:extLst>
              <a:ext uri="{FF2B5EF4-FFF2-40B4-BE49-F238E27FC236}">
                <a16:creationId xmlns:a16="http://schemas.microsoft.com/office/drawing/2014/main" id="{9CA7F03F-F5E3-4840-9B94-5CFCAEC3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439" y="5440966"/>
            <a:ext cx="1048549" cy="72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09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통신의 특징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실험 환경 재현이 가능</a:t>
            </a:r>
            <a:endParaRPr lang="en-US" altLang="ko-KR" sz="3600" spc="-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659790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2477747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4295703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659790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2477747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2477747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659790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4295703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4295703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CE2AB7D-881F-47E4-A5F9-D1B07FDB586B}"/>
              </a:ext>
            </a:extLst>
          </p:cNvPr>
          <p:cNvGrpSpPr/>
          <p:nvPr/>
        </p:nvGrpSpPr>
        <p:grpSpPr>
          <a:xfrm>
            <a:off x="8243458" y="1504108"/>
            <a:ext cx="1471742" cy="1471742"/>
            <a:chOff x="7913957" y="1504108"/>
            <a:chExt cx="1471742" cy="1471742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B47CE5D-5F69-4B34-B2D6-8ED9A46AB700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88C2FF-86AE-4711-8C82-D51B478B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A57CA62-2947-4C4E-9382-87CEAF4D3B7D}"/>
              </a:ext>
            </a:extLst>
          </p:cNvPr>
          <p:cNvGrpSpPr/>
          <p:nvPr/>
        </p:nvGrpSpPr>
        <p:grpSpPr>
          <a:xfrm>
            <a:off x="10061414" y="1504108"/>
            <a:ext cx="1471742" cy="1471742"/>
            <a:chOff x="9731913" y="1504108"/>
            <a:chExt cx="1471742" cy="147174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E1CFE0E-21C0-4C0A-ADE1-B9CE7AF39CC4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4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49E0E8A8-F04F-43D4-819D-C7C18EAB8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C8C45C9-23AD-4411-AC6A-BDC7A1FEA8CD}"/>
              </a:ext>
            </a:extLst>
          </p:cNvPr>
          <p:cNvGrpSpPr/>
          <p:nvPr/>
        </p:nvGrpSpPr>
        <p:grpSpPr>
          <a:xfrm>
            <a:off x="6425501" y="3278855"/>
            <a:ext cx="1471742" cy="1471742"/>
            <a:chOff x="6096000" y="3278855"/>
            <a:chExt cx="1471742" cy="147174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9B7ED42-665F-44D6-824C-70ACE0E04786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ECA211C-A35E-43DD-B74C-A24461F24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E970F27-FB7B-4B78-B804-47E3CD6859A2}"/>
              </a:ext>
            </a:extLst>
          </p:cNvPr>
          <p:cNvGrpSpPr/>
          <p:nvPr/>
        </p:nvGrpSpPr>
        <p:grpSpPr>
          <a:xfrm>
            <a:off x="8243458" y="3278855"/>
            <a:ext cx="1471742" cy="1471742"/>
            <a:chOff x="7913957" y="3278855"/>
            <a:chExt cx="1471742" cy="1471742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B7344AB-1EFB-427A-B499-F6932090E53B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11A8094-DCF2-4067-81B4-31B03694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EC42FD-CA25-4FFE-A66B-BF75646C09E9}"/>
              </a:ext>
            </a:extLst>
          </p:cNvPr>
          <p:cNvGrpSpPr/>
          <p:nvPr/>
        </p:nvGrpSpPr>
        <p:grpSpPr>
          <a:xfrm>
            <a:off x="8243458" y="5053602"/>
            <a:ext cx="1471742" cy="1471742"/>
            <a:chOff x="7913957" y="5053602"/>
            <a:chExt cx="1471742" cy="1471742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F1EBD93-81A5-4C5B-819D-B3B680379FE5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63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C88F566F-2408-4419-8901-31EB951CB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169CFF-BB4B-437D-8FAB-E3AA142C00C3}"/>
              </a:ext>
            </a:extLst>
          </p:cNvPr>
          <p:cNvCxnSpPr>
            <a:cxnSpLocks/>
          </p:cNvCxnSpPr>
          <p:nvPr/>
        </p:nvCxnSpPr>
        <p:spPr>
          <a:xfrm>
            <a:off x="6144491" y="1452915"/>
            <a:ext cx="0" cy="507242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관련 이미지">
            <a:extLst>
              <a:ext uri="{FF2B5EF4-FFF2-40B4-BE49-F238E27FC236}">
                <a16:creationId xmlns:a16="http://schemas.microsoft.com/office/drawing/2014/main" id="{A1A887CD-E9BE-4122-94A8-46D92F78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5" y="4535030"/>
            <a:ext cx="722343" cy="7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E3F3F350-000E-4891-A227-B0C775F2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05" y="6100201"/>
            <a:ext cx="722343" cy="7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관련 이미지">
            <a:extLst>
              <a:ext uri="{FF2B5EF4-FFF2-40B4-BE49-F238E27FC236}">
                <a16:creationId xmlns:a16="http://schemas.microsoft.com/office/drawing/2014/main" id="{17EDA105-04CE-411F-87CF-592506FF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68" y="1049418"/>
            <a:ext cx="722343" cy="7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관련 이미지">
            <a:extLst>
              <a:ext uri="{FF2B5EF4-FFF2-40B4-BE49-F238E27FC236}">
                <a16:creationId xmlns:a16="http://schemas.microsoft.com/office/drawing/2014/main" id="{41095D37-B239-463C-9526-9E8E3A1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6" y="4703056"/>
            <a:ext cx="722343" cy="72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pngì ëí ì´ë¯¸ì§ ê²ìê²°ê³¼">
            <a:extLst>
              <a:ext uri="{FF2B5EF4-FFF2-40B4-BE49-F238E27FC236}">
                <a16:creationId xmlns:a16="http://schemas.microsoft.com/office/drawing/2014/main" id="{7ADB3154-C4EA-44E7-B27A-C432B81F5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4678" r="16624" b="25817"/>
          <a:stretch/>
        </p:blipFill>
        <p:spPr bwMode="auto">
          <a:xfrm>
            <a:off x="6546683" y="1854962"/>
            <a:ext cx="1132796" cy="81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youtube pngì ëí ì´ë¯¸ì§ ê²ìê²°ê³¼">
            <a:extLst>
              <a:ext uri="{FF2B5EF4-FFF2-40B4-BE49-F238E27FC236}">
                <a16:creationId xmlns:a16="http://schemas.microsoft.com/office/drawing/2014/main" id="{CDCAAC51-0A2A-4C9E-A021-5CD57C0AA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4678" r="16624" b="25817"/>
          <a:stretch/>
        </p:blipFill>
        <p:spPr bwMode="auto">
          <a:xfrm>
            <a:off x="10230886" y="5380754"/>
            <a:ext cx="1132796" cy="81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youtube pngì ëí ì´ë¯¸ì§ ê²ìê²°ê³¼">
            <a:extLst>
              <a:ext uri="{FF2B5EF4-FFF2-40B4-BE49-F238E27FC236}">
                <a16:creationId xmlns:a16="http://schemas.microsoft.com/office/drawing/2014/main" id="{F76215AD-1545-4142-B4D1-5650C4047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4678" r="16624" b="25817"/>
          <a:stretch/>
        </p:blipFill>
        <p:spPr bwMode="auto">
          <a:xfrm>
            <a:off x="10213386" y="3617268"/>
            <a:ext cx="1132796" cy="81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youtube pngì ëí ì´ë¯¸ì§ ê²ìê²°ê³¼">
            <a:extLst>
              <a:ext uri="{FF2B5EF4-FFF2-40B4-BE49-F238E27FC236}">
                <a16:creationId xmlns:a16="http://schemas.microsoft.com/office/drawing/2014/main" id="{CFCD939E-550D-48F8-8FDF-E4EFADA3C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4678" r="16624" b="25817"/>
          <a:stretch/>
        </p:blipFill>
        <p:spPr bwMode="auto">
          <a:xfrm>
            <a:off x="6579116" y="5380754"/>
            <a:ext cx="1132796" cy="81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3D708495-99DC-41B6-AFED-37843E822282}"/>
              </a:ext>
            </a:extLst>
          </p:cNvPr>
          <p:cNvSpPr/>
          <p:nvPr/>
        </p:nvSpPr>
        <p:spPr>
          <a:xfrm>
            <a:off x="3189595" y="4819894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442D6A24-0A1D-4DCF-B419-1DFF027AB3C6}"/>
              </a:ext>
            </a:extLst>
          </p:cNvPr>
          <p:cNvSpPr/>
          <p:nvPr/>
        </p:nvSpPr>
        <p:spPr>
          <a:xfrm rot="5400000">
            <a:off x="2166702" y="2159243"/>
            <a:ext cx="217162" cy="18720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이등변 삼각형 85">
            <a:extLst>
              <a:ext uri="{FF2B5EF4-FFF2-40B4-BE49-F238E27FC236}">
                <a16:creationId xmlns:a16="http://schemas.microsoft.com/office/drawing/2014/main" id="{9AAA87DC-8905-4266-BFE2-2E2D7570D089}"/>
              </a:ext>
            </a:extLst>
          </p:cNvPr>
          <p:cNvSpPr/>
          <p:nvPr/>
        </p:nvSpPr>
        <p:spPr>
          <a:xfrm rot="8100000">
            <a:off x="1907020" y="4561102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3BDB3A4E-6807-4B58-B2AF-69E1DC6E0E8E}"/>
              </a:ext>
            </a:extLst>
          </p:cNvPr>
          <p:cNvSpPr/>
          <p:nvPr/>
        </p:nvSpPr>
        <p:spPr>
          <a:xfrm rot="2700000">
            <a:off x="3732434" y="3271779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BEF70D7F-381C-4FA0-97BD-0D922D0F9E52}"/>
              </a:ext>
            </a:extLst>
          </p:cNvPr>
          <p:cNvSpPr/>
          <p:nvPr/>
        </p:nvSpPr>
        <p:spPr>
          <a:xfrm rot="13500000">
            <a:off x="4264783" y="4569125"/>
            <a:ext cx="221986" cy="1913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E12EF1F6-624F-489E-90EE-FE78F929EC2C}"/>
              </a:ext>
            </a:extLst>
          </p:cNvPr>
          <p:cNvSpPr/>
          <p:nvPr/>
        </p:nvSpPr>
        <p:spPr>
          <a:xfrm>
            <a:off x="1242148" y="4800519"/>
            <a:ext cx="221986" cy="1913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>
            <a:extLst>
              <a:ext uri="{FF2B5EF4-FFF2-40B4-BE49-F238E27FC236}">
                <a16:creationId xmlns:a16="http://schemas.microsoft.com/office/drawing/2014/main" id="{F18E4186-92E7-49E1-8929-30004DF3F8DB}"/>
              </a:ext>
            </a:extLst>
          </p:cNvPr>
          <p:cNvSpPr/>
          <p:nvPr/>
        </p:nvSpPr>
        <p:spPr>
          <a:xfrm rot="13500000">
            <a:off x="2478606" y="2798737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이등변 삼각형 94">
            <a:extLst>
              <a:ext uri="{FF2B5EF4-FFF2-40B4-BE49-F238E27FC236}">
                <a16:creationId xmlns:a16="http://schemas.microsoft.com/office/drawing/2014/main" id="{5FE64525-71F5-4227-A55B-3BD478AC40CD}"/>
              </a:ext>
            </a:extLst>
          </p:cNvPr>
          <p:cNvSpPr/>
          <p:nvPr/>
        </p:nvSpPr>
        <p:spPr>
          <a:xfrm rot="5400000">
            <a:off x="2178629" y="3877672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468E18C7-A079-4294-A7AA-CC0F5999C9F7}"/>
              </a:ext>
            </a:extLst>
          </p:cNvPr>
          <p:cNvSpPr/>
          <p:nvPr/>
        </p:nvSpPr>
        <p:spPr>
          <a:xfrm rot="16200000">
            <a:off x="3995339" y="5675707"/>
            <a:ext cx="225185" cy="19412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이등변 삼각형 101">
            <a:extLst>
              <a:ext uri="{FF2B5EF4-FFF2-40B4-BE49-F238E27FC236}">
                <a16:creationId xmlns:a16="http://schemas.microsoft.com/office/drawing/2014/main" id="{2DB2C093-58C8-4FE6-9E8C-DEA642314E3A}"/>
              </a:ext>
            </a:extLst>
          </p:cNvPr>
          <p:cNvSpPr/>
          <p:nvPr/>
        </p:nvSpPr>
        <p:spPr>
          <a:xfrm rot="10800000">
            <a:off x="2974256" y="4819894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이등변 삼각형 104">
            <a:extLst>
              <a:ext uri="{FF2B5EF4-FFF2-40B4-BE49-F238E27FC236}">
                <a16:creationId xmlns:a16="http://schemas.microsoft.com/office/drawing/2014/main" id="{DD1611A0-EB29-4E85-B75A-D88D79793B7D}"/>
              </a:ext>
            </a:extLst>
          </p:cNvPr>
          <p:cNvSpPr/>
          <p:nvPr/>
        </p:nvSpPr>
        <p:spPr>
          <a:xfrm>
            <a:off x="8966523" y="4823318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이등변 삼각형 105">
            <a:extLst>
              <a:ext uri="{FF2B5EF4-FFF2-40B4-BE49-F238E27FC236}">
                <a16:creationId xmlns:a16="http://schemas.microsoft.com/office/drawing/2014/main" id="{C7D2C320-F7C4-440C-8D3A-74C9CC8E88B6}"/>
              </a:ext>
            </a:extLst>
          </p:cNvPr>
          <p:cNvSpPr/>
          <p:nvPr/>
        </p:nvSpPr>
        <p:spPr>
          <a:xfrm rot="5400000">
            <a:off x="7943630" y="2162667"/>
            <a:ext cx="217162" cy="18720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>
            <a:extLst>
              <a:ext uri="{FF2B5EF4-FFF2-40B4-BE49-F238E27FC236}">
                <a16:creationId xmlns:a16="http://schemas.microsoft.com/office/drawing/2014/main" id="{5C49D2C9-B71F-4363-B1CA-4E59E2BF23E3}"/>
              </a:ext>
            </a:extLst>
          </p:cNvPr>
          <p:cNvSpPr/>
          <p:nvPr/>
        </p:nvSpPr>
        <p:spPr>
          <a:xfrm rot="8100000">
            <a:off x="7683948" y="4564526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이등변 삼각형 107">
            <a:extLst>
              <a:ext uri="{FF2B5EF4-FFF2-40B4-BE49-F238E27FC236}">
                <a16:creationId xmlns:a16="http://schemas.microsoft.com/office/drawing/2014/main" id="{8BC03353-1C5E-4218-A7D8-50D889876E55}"/>
              </a:ext>
            </a:extLst>
          </p:cNvPr>
          <p:cNvSpPr/>
          <p:nvPr/>
        </p:nvSpPr>
        <p:spPr>
          <a:xfrm rot="2700000">
            <a:off x="9509362" y="3275203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E3239D63-7461-4CB6-868C-C9580E1A7E35}"/>
              </a:ext>
            </a:extLst>
          </p:cNvPr>
          <p:cNvSpPr/>
          <p:nvPr/>
        </p:nvSpPr>
        <p:spPr>
          <a:xfrm rot="13500000">
            <a:off x="10041711" y="4572549"/>
            <a:ext cx="221986" cy="1913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B7910F3F-D96A-425F-8E9A-8DC07F9820A4}"/>
              </a:ext>
            </a:extLst>
          </p:cNvPr>
          <p:cNvSpPr/>
          <p:nvPr/>
        </p:nvSpPr>
        <p:spPr>
          <a:xfrm>
            <a:off x="7019076" y="4803943"/>
            <a:ext cx="221986" cy="19136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A0568D7E-ECE1-418D-9FF3-6D455839D557}"/>
              </a:ext>
            </a:extLst>
          </p:cNvPr>
          <p:cNvSpPr/>
          <p:nvPr/>
        </p:nvSpPr>
        <p:spPr>
          <a:xfrm rot="13500000">
            <a:off x="8255534" y="2802161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1C4BF617-C363-4F6B-97A2-046DDF0BB4B4}"/>
              </a:ext>
            </a:extLst>
          </p:cNvPr>
          <p:cNvSpPr/>
          <p:nvPr/>
        </p:nvSpPr>
        <p:spPr>
          <a:xfrm rot="5400000">
            <a:off x="7955557" y="3881096"/>
            <a:ext cx="217162" cy="1872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C19859AD-A08C-4A10-9FAD-AE8B0DA50BC0}"/>
              </a:ext>
            </a:extLst>
          </p:cNvPr>
          <p:cNvSpPr/>
          <p:nvPr/>
        </p:nvSpPr>
        <p:spPr>
          <a:xfrm rot="16200000">
            <a:off x="9772267" y="5679131"/>
            <a:ext cx="225185" cy="19412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76A2FBE-1029-4917-9C1A-18AFE3C880B0}"/>
              </a:ext>
            </a:extLst>
          </p:cNvPr>
          <p:cNvSpPr/>
          <p:nvPr/>
        </p:nvSpPr>
        <p:spPr>
          <a:xfrm rot="10800000">
            <a:off x="8751184" y="4823318"/>
            <a:ext cx="221986" cy="19136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0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1</a:t>
            </a:r>
            <a:endParaRPr lang="en-US" altLang="ko-KR" sz="3600" spc="-1" dirty="0"/>
          </a:p>
        </p:txBody>
      </p:sp>
      <p:pic>
        <p:nvPicPr>
          <p:cNvPr id="49" name="Picture 2" descr="turtle ros에 대한 이미지 검색결과">
            <a:extLst>
              <a:ext uri="{FF2B5EF4-FFF2-40B4-BE49-F238E27FC236}">
                <a16:creationId xmlns:a16="http://schemas.microsoft.com/office/drawing/2014/main" id="{57749AB8-B8E7-4D52-8747-3A7791FD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06" y="1285200"/>
            <a:ext cx="2182943" cy="23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방향키에 대한 이미지 검색결과">
            <a:extLst>
              <a:ext uri="{FF2B5EF4-FFF2-40B4-BE49-F238E27FC236}">
                <a16:creationId xmlns:a16="http://schemas.microsoft.com/office/drawing/2014/main" id="{CF69FB98-1118-43C2-B5AB-269F0EFB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25" y="1615806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7F798D61-AD14-4E10-ADAC-273BF6A5E27C}"/>
              </a:ext>
            </a:extLst>
          </p:cNvPr>
          <p:cNvSpPr txBox="1">
            <a:spLocks/>
          </p:cNvSpPr>
          <p:nvPr/>
        </p:nvSpPr>
        <p:spPr>
          <a:xfrm>
            <a:off x="1944737" y="4120024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[1] $ r1 &amp;&amp; </a:t>
            </a:r>
            <a:r>
              <a:rPr lang="en-US" altLang="ko-KR" sz="2400" dirty="0" err="1"/>
              <a:t>roscore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[2] $ r1 &amp;&amp;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turtlesim_node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[3] $ r1 &amp;&amp;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turtle_teleop_key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[4] $ r1 &amp;&amp; </a:t>
            </a:r>
            <a:r>
              <a:rPr lang="en-US" altLang="ko-KR" sz="2400" dirty="0" err="1"/>
              <a:t>rostopic</a:t>
            </a:r>
            <a:r>
              <a:rPr lang="en-US" altLang="ko-KR" sz="2400" dirty="0"/>
              <a:t> ~~</a:t>
            </a:r>
          </a:p>
          <a:p>
            <a:pPr marL="0" indent="0">
              <a:buNone/>
            </a:pPr>
            <a:r>
              <a:rPr lang="en-US" altLang="ko-KR" sz="2400" dirty="0"/>
              <a:t>[5] $ r1 &amp;&amp; </a:t>
            </a:r>
            <a:r>
              <a:rPr lang="en-US" altLang="ko-KR" sz="2400" dirty="0" err="1"/>
              <a:t>rosnode</a:t>
            </a:r>
            <a:r>
              <a:rPr lang="en-US" altLang="ko-KR" sz="2400" dirty="0"/>
              <a:t> ~~</a:t>
            </a:r>
          </a:p>
          <a:p>
            <a:pPr marL="0" indent="0">
              <a:buNone/>
            </a:pPr>
            <a:r>
              <a:rPr lang="en-US" altLang="ko-KR" sz="2400" dirty="0"/>
              <a:t>[6] $ r1 &amp;&amp; </a:t>
            </a:r>
            <a:r>
              <a:rPr lang="en-US" altLang="ko-KR" sz="2400" dirty="0" err="1"/>
              <a:t>rqt_graph</a:t>
            </a:r>
            <a:endParaRPr lang="en-US" altLang="ko-KR" sz="2400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5721168" y="2210679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1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1</a:t>
            </a:r>
            <a:endParaRPr lang="en-US" altLang="ko-KR" sz="3600" spc="-1" dirty="0"/>
          </a:p>
        </p:txBody>
      </p:sp>
      <p:pic>
        <p:nvPicPr>
          <p:cNvPr id="49" name="Picture 2" descr="turtle ros에 대한 이미지 검색결과">
            <a:extLst>
              <a:ext uri="{FF2B5EF4-FFF2-40B4-BE49-F238E27FC236}">
                <a16:creationId xmlns:a16="http://schemas.microsoft.com/office/drawing/2014/main" id="{57749AB8-B8E7-4D52-8747-3A7791FD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06" y="1285200"/>
            <a:ext cx="2182943" cy="23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방향키에 대한 이미지 검색결과">
            <a:extLst>
              <a:ext uri="{FF2B5EF4-FFF2-40B4-BE49-F238E27FC236}">
                <a16:creationId xmlns:a16="http://schemas.microsoft.com/office/drawing/2014/main" id="{CF69FB98-1118-43C2-B5AB-269F0EFB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25" y="1615806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7F798D61-AD14-4E10-ADAC-273BF6A5E27C}"/>
              </a:ext>
            </a:extLst>
          </p:cNvPr>
          <p:cNvSpPr txBox="1">
            <a:spLocks/>
          </p:cNvSpPr>
          <p:nvPr/>
        </p:nvSpPr>
        <p:spPr>
          <a:xfrm>
            <a:off x="1944737" y="4120024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[1] $ (ctrl + c) </a:t>
            </a:r>
            <a:r>
              <a:rPr lang="ko-KR" altLang="en-US" sz="2400" dirty="0"/>
              <a:t>를 입력하여 </a:t>
            </a:r>
            <a:r>
              <a:rPr lang="en-US" altLang="ko-KR" sz="2400" dirty="0" err="1"/>
              <a:t>roscore</a:t>
            </a:r>
            <a:r>
              <a:rPr lang="en-US" altLang="ko-KR" sz="2400" dirty="0"/>
              <a:t> </a:t>
            </a:r>
            <a:r>
              <a:rPr lang="ko-KR" altLang="en-US" sz="2400" dirty="0"/>
              <a:t>끈 후 상황 관찰하기</a:t>
            </a:r>
            <a:endParaRPr lang="en-US" altLang="ko-KR" sz="2400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5721168" y="2210679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371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2</a:t>
            </a:r>
            <a:endParaRPr lang="en-US" altLang="ko-KR" sz="3600" spc="-1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7718262" y="1750674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39016FB-376A-4DEE-83B3-3728A1DD8101}"/>
              </a:ext>
            </a:extLst>
          </p:cNvPr>
          <p:cNvSpPr txBox="1">
            <a:spLocks/>
          </p:cNvSpPr>
          <p:nvPr/>
        </p:nvSpPr>
        <p:spPr>
          <a:xfrm>
            <a:off x="2606694" y="3841475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[1] $ r1 &amp;&amp;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apt-get install </a:t>
            </a:r>
            <a:r>
              <a:rPr lang="en-US" altLang="ko-KR" sz="2400" dirty="0" err="1"/>
              <a:t>ros</a:t>
            </a:r>
            <a:r>
              <a:rPr lang="en-US" altLang="ko-KR" sz="2400" dirty="0"/>
              <a:t>-melodic-</a:t>
            </a:r>
            <a:r>
              <a:rPr lang="en-US" altLang="ko-KR" sz="2400" dirty="0" err="1"/>
              <a:t>usb</a:t>
            </a:r>
            <a:r>
              <a:rPr lang="en-US" altLang="ko-KR" sz="2400" dirty="0"/>
              <a:t>-cam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[1] $ r1 &amp;&amp; </a:t>
            </a:r>
            <a:r>
              <a:rPr lang="en-US" altLang="ko-KR" sz="2400" dirty="0" err="1"/>
              <a:t>roscore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[2] $ r1 &amp;&amp;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usb_cam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usb_cam_node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[3] $ r1 &amp;&amp; </a:t>
            </a:r>
            <a:r>
              <a:rPr lang="en-US" altLang="ko-KR" sz="2400" dirty="0" err="1"/>
              <a:t>rqt_image_view</a:t>
            </a:r>
            <a:endParaRPr lang="en-US" altLang="ko-KR" sz="2400" dirty="0"/>
          </a:p>
        </p:txBody>
      </p:sp>
      <p:pic>
        <p:nvPicPr>
          <p:cNvPr id="9" name="Picture 2" descr="logitech usb camera에 대한 이미지 검색결과">
            <a:extLst>
              <a:ext uri="{FF2B5EF4-FFF2-40B4-BE49-F238E27FC236}">
                <a16:creationId xmlns:a16="http://schemas.microsoft.com/office/drawing/2014/main" id="{F9CC940A-1748-4434-BB21-7EECAF0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8" y="1456827"/>
            <a:ext cx="2234208" cy="1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ace clipart에 대한 이미지 검색결과">
            <a:extLst>
              <a:ext uri="{FF2B5EF4-FFF2-40B4-BE49-F238E27FC236}">
                <a16:creationId xmlns:a16="http://schemas.microsoft.com/office/drawing/2014/main" id="{1235D549-534B-4F78-9BCD-603AC94D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94" y="1456827"/>
            <a:ext cx="18006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64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2</a:t>
            </a:r>
            <a:endParaRPr lang="en-US" altLang="ko-KR" sz="3600" spc="-1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7718262" y="1750674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logitech usb camera에 대한 이미지 검색결과">
            <a:extLst>
              <a:ext uri="{FF2B5EF4-FFF2-40B4-BE49-F238E27FC236}">
                <a16:creationId xmlns:a16="http://schemas.microsoft.com/office/drawing/2014/main" id="{F9CC940A-1748-4434-BB21-7EECAF0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8" y="1456827"/>
            <a:ext cx="2234208" cy="1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F343F0A-5CCB-40D0-93C8-FEBAB3DD1E57}"/>
              </a:ext>
            </a:extLst>
          </p:cNvPr>
          <p:cNvSpPr txBox="1">
            <a:spLocks/>
          </p:cNvSpPr>
          <p:nvPr/>
        </p:nvSpPr>
        <p:spPr>
          <a:xfrm>
            <a:off x="2645963" y="4127575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남의 컴퓨터 </a:t>
            </a:r>
            <a:r>
              <a:rPr lang="en-US" altLang="ko-KR" sz="2400" dirty="0" err="1"/>
              <a:t>usb</a:t>
            </a:r>
            <a:r>
              <a:rPr lang="en-US" altLang="ko-KR" sz="2400" dirty="0"/>
              <a:t> camera </a:t>
            </a:r>
            <a:r>
              <a:rPr lang="ko-KR" altLang="en-US" sz="2400" dirty="0"/>
              <a:t>영상 </a:t>
            </a:r>
            <a:r>
              <a:rPr lang="en-US" altLang="ko-KR" sz="2400" dirty="0"/>
              <a:t>hijack </a:t>
            </a:r>
            <a:r>
              <a:rPr lang="ko-KR" altLang="en-US" sz="2400" dirty="0"/>
              <a:t>하기</a:t>
            </a:r>
            <a:r>
              <a:rPr lang="en-US" altLang="ko-KR" sz="2400" dirty="0"/>
              <a:t>: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매니저 지시에 따라 실행</a:t>
            </a:r>
            <a:endParaRPr lang="en-US" altLang="ko-KR" sz="2400" dirty="0"/>
          </a:p>
        </p:txBody>
      </p:sp>
      <p:pic>
        <p:nvPicPr>
          <p:cNvPr id="14" name="Picture 2" descr="thief clipart에 대한 이미지 검색결과">
            <a:extLst>
              <a:ext uri="{FF2B5EF4-FFF2-40B4-BE49-F238E27FC236}">
                <a16:creationId xmlns:a16="http://schemas.microsoft.com/office/drawing/2014/main" id="{F2CB782F-37AF-4584-94A5-8D97D896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42" y="1456827"/>
            <a:ext cx="1866986" cy="20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9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2</a:t>
            </a:r>
            <a:endParaRPr lang="en-US" altLang="ko-KR" sz="3600" spc="-1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7718262" y="1750674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logitech usb camera에 대한 이미지 검색결과">
            <a:extLst>
              <a:ext uri="{FF2B5EF4-FFF2-40B4-BE49-F238E27FC236}">
                <a16:creationId xmlns:a16="http://schemas.microsoft.com/office/drawing/2014/main" id="{F9CC940A-1748-4434-BB21-7EECAF0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8" y="1456827"/>
            <a:ext cx="2234208" cy="1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F343F0A-5CCB-40D0-93C8-FEBAB3DD1E57}"/>
              </a:ext>
            </a:extLst>
          </p:cNvPr>
          <p:cNvSpPr txBox="1">
            <a:spLocks/>
          </p:cNvSpPr>
          <p:nvPr/>
        </p:nvSpPr>
        <p:spPr>
          <a:xfrm>
            <a:off x="1250989" y="4127575"/>
            <a:ext cx="9949943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통신상태가 안 좋은 상황에서 남의 컴퓨터 </a:t>
            </a:r>
            <a:r>
              <a:rPr lang="en-US" altLang="ko-KR" sz="2400" dirty="0" err="1"/>
              <a:t>usb</a:t>
            </a:r>
            <a:r>
              <a:rPr lang="en-US" altLang="ko-KR" sz="2400" dirty="0"/>
              <a:t> camera </a:t>
            </a:r>
            <a:r>
              <a:rPr lang="ko-KR" altLang="en-US" sz="2400" dirty="0"/>
              <a:t>영상 </a:t>
            </a:r>
            <a:r>
              <a:rPr lang="en-US" altLang="ko-KR" sz="2400" dirty="0"/>
              <a:t>hijack </a:t>
            </a:r>
            <a:r>
              <a:rPr lang="ko-KR" altLang="en-US" sz="2400" dirty="0"/>
              <a:t>하기</a:t>
            </a:r>
            <a:r>
              <a:rPr lang="en-US" altLang="ko-KR" sz="2400" dirty="0"/>
              <a:t>: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매니저 지시에 따라 실행</a:t>
            </a:r>
            <a:endParaRPr lang="en-US" altLang="ko-KR" sz="2400" dirty="0"/>
          </a:p>
        </p:txBody>
      </p:sp>
      <p:pic>
        <p:nvPicPr>
          <p:cNvPr id="14" name="Picture 2" descr="thief clipart에 대한 이미지 검색결과">
            <a:extLst>
              <a:ext uri="{FF2B5EF4-FFF2-40B4-BE49-F238E27FC236}">
                <a16:creationId xmlns:a16="http://schemas.microsoft.com/office/drawing/2014/main" id="{F2CB782F-37AF-4584-94A5-8D97D896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42" y="1456827"/>
            <a:ext cx="1866986" cy="206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8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2</a:t>
            </a:r>
            <a:endParaRPr lang="en-US" altLang="ko-KR" sz="3600" spc="-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4523C-7991-4F6E-A186-8A137DDC7242}"/>
              </a:ext>
            </a:extLst>
          </p:cNvPr>
          <p:cNvSpPr/>
          <p:nvPr/>
        </p:nvSpPr>
        <p:spPr>
          <a:xfrm>
            <a:off x="3506156" y="5824850"/>
            <a:ext cx="524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https://www.youtube.com/watch?v=NeFkrwagYfc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CA279-AE6C-4AB4-B5D7-28A01F0B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46" y="1571290"/>
            <a:ext cx="7681708" cy="41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3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1863159" y="3095402"/>
            <a:ext cx="8217902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ROS1 VS</a:t>
            </a:r>
            <a:r>
              <a:rPr lang="ko-KR" altLang="en-US" sz="2800" dirty="0"/>
              <a:t> </a:t>
            </a:r>
            <a:r>
              <a:rPr lang="en-US" altLang="ko-KR" sz="2800" dirty="0"/>
              <a:t>ROS2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51E65F-E600-479B-8D3C-1D990E53BC72}"/>
              </a:ext>
            </a:extLst>
          </p:cNvPr>
          <p:cNvCxnSpPr>
            <a:cxnSpLocks/>
          </p:cNvCxnSpPr>
          <p:nvPr/>
        </p:nvCxnSpPr>
        <p:spPr>
          <a:xfrm>
            <a:off x="6144491" y="4734685"/>
            <a:ext cx="0" cy="179065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ABB172F-8127-40E7-BD2F-346274435F33}"/>
              </a:ext>
            </a:extLst>
          </p:cNvPr>
          <p:cNvSpPr txBox="1">
            <a:spLocks/>
          </p:cNvSpPr>
          <p:nvPr/>
        </p:nvSpPr>
        <p:spPr>
          <a:xfrm>
            <a:off x="1436813" y="5217499"/>
            <a:ext cx="3230548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ROS1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713FB10-1F0E-4251-BAAE-AADCC3C29063}"/>
              </a:ext>
            </a:extLst>
          </p:cNvPr>
          <p:cNvSpPr txBox="1">
            <a:spLocks/>
          </p:cNvSpPr>
          <p:nvPr/>
        </p:nvSpPr>
        <p:spPr>
          <a:xfrm>
            <a:off x="7524639" y="5217499"/>
            <a:ext cx="3230548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ROS2</a:t>
            </a:r>
          </a:p>
        </p:txBody>
      </p:sp>
    </p:spTree>
    <p:extLst>
      <p:ext uri="{BB962C8B-B14F-4D97-AF65-F5344CB8AC3E}">
        <p14:creationId xmlns:p14="http://schemas.microsoft.com/office/powerpoint/2010/main" val="330388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2910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lang="ko-KR" altLang="en-US" sz="3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란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494640" y="1541160"/>
            <a:ext cx="11666160" cy="48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ROS (Robot Operating System) :</a:t>
            </a:r>
            <a:br>
              <a:rPr 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</a:br>
            <a:r>
              <a:rPr 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	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네트워크 기반</a:t>
            </a:r>
            <a:r>
              <a:rPr 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분산 처리 시스템 </a:t>
            </a:r>
            <a:r>
              <a:rPr lang="en-US" altLang="ko-KR" sz="2000" spc="-1" dirty="0">
                <a:solidFill>
                  <a:srgbClr val="000000"/>
                </a:solidFill>
                <a:latin typeface="맑은 고딕"/>
                <a:ea typeface="DejaVu Sans"/>
              </a:rPr>
              <a:t>+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로봇 개발용 인터페이스 및 도구</a:t>
            </a:r>
            <a:endParaRPr lang="en-US" sz="2000" spc="-1" dirty="0">
              <a:solidFill>
                <a:srgbClr val="000000"/>
              </a:solidFill>
              <a:latin typeface="맑은 고딕"/>
              <a:ea typeface="DejaVu Sans"/>
            </a:endParaRPr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DDF417-87BA-4B3B-BBC6-51049CBD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49" y="2551707"/>
            <a:ext cx="3907821" cy="403685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C9E486-29AE-4864-84AB-BEA9E8B9235A}"/>
              </a:ext>
            </a:extLst>
          </p:cNvPr>
          <p:cNvCxnSpPr>
            <a:cxnSpLocks/>
          </p:cNvCxnSpPr>
          <p:nvPr/>
        </p:nvCxnSpPr>
        <p:spPr>
          <a:xfrm>
            <a:off x="6296891" y="2493818"/>
            <a:ext cx="0" cy="388751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vizì ëí ì´ë¯¸ì§ ê²ìê²°ê³¼">
            <a:extLst>
              <a:ext uri="{FF2B5EF4-FFF2-40B4-BE49-F238E27FC236}">
                <a16:creationId xmlns:a16="http://schemas.microsoft.com/office/drawing/2014/main" id="{4F5D0C8E-38B0-47CC-8A4B-DB7D755F5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t="16388" r="20363" b="14047"/>
          <a:stretch/>
        </p:blipFill>
        <p:spPr bwMode="auto">
          <a:xfrm>
            <a:off x="6514300" y="2486891"/>
            <a:ext cx="2726681" cy="188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vizì ëí ì´ë¯¸ì§ ê²ìê²°ê³¼">
            <a:extLst>
              <a:ext uri="{FF2B5EF4-FFF2-40B4-BE49-F238E27FC236}">
                <a16:creationId xmlns:a16="http://schemas.microsoft.com/office/drawing/2014/main" id="{10B1D5BE-934A-4128-B23C-2ED9F6616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1" r="6080" b="11883"/>
          <a:stretch/>
        </p:blipFill>
        <p:spPr bwMode="auto">
          <a:xfrm>
            <a:off x="9458389" y="2486891"/>
            <a:ext cx="2271551" cy="188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azebo rosì ëí ì´ë¯¸ì§ ê²ìê²°ê³¼">
            <a:extLst>
              <a:ext uri="{FF2B5EF4-FFF2-40B4-BE49-F238E27FC236}">
                <a16:creationId xmlns:a16="http://schemas.microsoft.com/office/drawing/2014/main" id="{D5809734-DB7B-4A84-9E4D-9C9BFE0B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300" y="4534555"/>
            <a:ext cx="2726681" cy="18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´ë ¨ ì´ë¯¸ì§">
            <a:extLst>
              <a:ext uri="{FF2B5EF4-FFF2-40B4-BE49-F238E27FC236}">
                <a16:creationId xmlns:a16="http://schemas.microsoft.com/office/drawing/2014/main" id="{151B7066-5FB8-4259-9899-327F3240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67" y="4664499"/>
            <a:ext cx="2388465" cy="149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os remote pcì ëí ì´ë¯¸ì§ ê²ìê²°ê³¼">
            <a:extLst>
              <a:ext uri="{FF2B5EF4-FFF2-40B4-BE49-F238E27FC236}">
                <a16:creationId xmlns:a16="http://schemas.microsoft.com/office/drawing/2014/main" id="{CCCA47D7-0D3D-4A97-9479-7126B99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10" y="3120726"/>
            <a:ext cx="2618506" cy="17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ROS1 vs ROS2 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통신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(1)</a:t>
            </a:r>
            <a:endParaRPr lang="en-US" altLang="ko-KR" sz="3600" spc="-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169CFF-BB4B-437D-8FAB-E3AA142C00C3}"/>
              </a:ext>
            </a:extLst>
          </p:cNvPr>
          <p:cNvCxnSpPr>
            <a:cxnSpLocks/>
          </p:cNvCxnSpPr>
          <p:nvPr/>
        </p:nvCxnSpPr>
        <p:spPr>
          <a:xfrm>
            <a:off x="6144491" y="1452915"/>
            <a:ext cx="0" cy="507242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0B14166-FDAC-455F-901F-F8566836A8A1}"/>
              </a:ext>
            </a:extLst>
          </p:cNvPr>
          <p:cNvSpPr/>
          <p:nvPr/>
        </p:nvSpPr>
        <p:spPr>
          <a:xfrm>
            <a:off x="4396533" y="4656546"/>
            <a:ext cx="1221448" cy="12214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B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Subscriber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9BF44DD-6814-44FD-92B6-B714F22B8848}"/>
              </a:ext>
            </a:extLst>
          </p:cNvPr>
          <p:cNvSpPr/>
          <p:nvPr/>
        </p:nvSpPr>
        <p:spPr>
          <a:xfrm>
            <a:off x="405064" y="4656546"/>
            <a:ext cx="1221448" cy="12214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A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Publisher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39">
            <a:extLst>
              <a:ext uri="{FF2B5EF4-FFF2-40B4-BE49-F238E27FC236}">
                <a16:creationId xmlns:a16="http://schemas.microsoft.com/office/drawing/2014/main" id="{E48EE732-ACCA-4382-806B-FB9B3148DE66}"/>
              </a:ext>
            </a:extLst>
          </p:cNvPr>
          <p:cNvSpPr/>
          <p:nvPr/>
        </p:nvSpPr>
        <p:spPr>
          <a:xfrm>
            <a:off x="2280888" y="2650120"/>
            <a:ext cx="1350970" cy="1254404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ROS Core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(Master IP)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4" name="오른쪽 화살표 9">
            <a:extLst>
              <a:ext uri="{FF2B5EF4-FFF2-40B4-BE49-F238E27FC236}">
                <a16:creationId xmlns:a16="http://schemas.microsoft.com/office/drawing/2014/main" id="{8D2139F1-AC3D-4DED-A6F0-4B1C2E492183}"/>
              </a:ext>
            </a:extLst>
          </p:cNvPr>
          <p:cNvSpPr/>
          <p:nvPr/>
        </p:nvSpPr>
        <p:spPr>
          <a:xfrm rot="18900000">
            <a:off x="1389210" y="4228074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오른쪽 화살표 13">
            <a:extLst>
              <a:ext uri="{FF2B5EF4-FFF2-40B4-BE49-F238E27FC236}">
                <a16:creationId xmlns:a16="http://schemas.microsoft.com/office/drawing/2014/main" id="{BAA56D90-BDE2-46B2-9E4A-B6F61D370326}"/>
              </a:ext>
            </a:extLst>
          </p:cNvPr>
          <p:cNvSpPr/>
          <p:nvPr/>
        </p:nvSpPr>
        <p:spPr>
          <a:xfrm rot="2700000">
            <a:off x="3730074" y="4115141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5">
            <a:extLst>
              <a:ext uri="{FF2B5EF4-FFF2-40B4-BE49-F238E27FC236}">
                <a16:creationId xmlns:a16="http://schemas.microsoft.com/office/drawing/2014/main" id="{1073848D-4B7F-4E62-BFDD-9C9EACF23EB2}"/>
              </a:ext>
            </a:extLst>
          </p:cNvPr>
          <p:cNvSpPr/>
          <p:nvPr/>
        </p:nvSpPr>
        <p:spPr>
          <a:xfrm>
            <a:off x="1876253" y="5133518"/>
            <a:ext cx="2304256" cy="26750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AF7E4671-3ECF-49B7-9CD6-4AC1E07DCD42}"/>
              </a:ext>
            </a:extLst>
          </p:cNvPr>
          <p:cNvSpPr txBox="1">
            <a:spLocks/>
          </p:cNvSpPr>
          <p:nvPr/>
        </p:nvSpPr>
        <p:spPr>
          <a:xfrm>
            <a:off x="450672" y="1302265"/>
            <a:ext cx="5202830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XMLRPC </a:t>
            </a:r>
            <a:r>
              <a:rPr lang="ko-KR" altLang="en-US" sz="2800" dirty="0"/>
              <a:t>기반</a:t>
            </a:r>
            <a:br>
              <a:rPr lang="en-US" altLang="ko-KR" sz="2800" dirty="0"/>
            </a:br>
            <a:r>
              <a:rPr lang="en-US" altLang="ko-KR" sz="2800" dirty="0"/>
              <a:t>TCP/IP </a:t>
            </a:r>
            <a:r>
              <a:rPr lang="ko-KR" altLang="en-US" sz="2800" dirty="0"/>
              <a:t>통신</a:t>
            </a:r>
            <a:endParaRPr lang="en-US" altLang="ko-KR" sz="28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03A22771-1295-481A-B257-3AC8204B1062}"/>
              </a:ext>
            </a:extLst>
          </p:cNvPr>
          <p:cNvSpPr txBox="1">
            <a:spLocks/>
          </p:cNvSpPr>
          <p:nvPr/>
        </p:nvSpPr>
        <p:spPr>
          <a:xfrm>
            <a:off x="6278357" y="1302265"/>
            <a:ext cx="5723113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DDS</a:t>
            </a:r>
            <a:r>
              <a:rPr lang="ko-KR" altLang="en-US" sz="2800" dirty="0"/>
              <a:t> 기반</a:t>
            </a:r>
            <a:br>
              <a:rPr lang="en-US" altLang="ko-KR" sz="2800" dirty="0"/>
            </a:br>
            <a:r>
              <a:rPr lang="en-US" altLang="ko-KR" sz="2800" dirty="0"/>
              <a:t>RTPS (</a:t>
            </a:r>
            <a:r>
              <a:rPr lang="en-US" altLang="ko-KR" sz="2800" dirty="0" err="1"/>
              <a:t>RealTime-PubSub</a:t>
            </a:r>
            <a:r>
              <a:rPr lang="en-US" altLang="ko-KR" sz="2800" dirty="0"/>
              <a:t>) </a:t>
            </a:r>
            <a:r>
              <a:rPr lang="ko-KR" altLang="en-US" sz="2800" dirty="0"/>
              <a:t>통신</a:t>
            </a:r>
            <a:endParaRPr lang="en-US" altLang="ko-KR" sz="2800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DEA99AF-096C-4FB6-9F4B-B3BC9DF9F8D0}"/>
              </a:ext>
            </a:extLst>
          </p:cNvPr>
          <p:cNvSpPr/>
          <p:nvPr/>
        </p:nvSpPr>
        <p:spPr>
          <a:xfrm>
            <a:off x="10565488" y="4656546"/>
            <a:ext cx="1221448" cy="12214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B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Subscriber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05013CA-5D3C-42C1-AF56-671E86FE7D23}"/>
              </a:ext>
            </a:extLst>
          </p:cNvPr>
          <p:cNvSpPr/>
          <p:nvPr/>
        </p:nvSpPr>
        <p:spPr>
          <a:xfrm>
            <a:off x="6574019" y="4656546"/>
            <a:ext cx="1221448" cy="122144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A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Publisher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모서리가 둥근 직사각형 39">
            <a:extLst>
              <a:ext uri="{FF2B5EF4-FFF2-40B4-BE49-F238E27FC236}">
                <a16:creationId xmlns:a16="http://schemas.microsoft.com/office/drawing/2014/main" id="{84B235F1-0C26-4BCF-B70F-51E98146942F}"/>
              </a:ext>
            </a:extLst>
          </p:cNvPr>
          <p:cNvSpPr/>
          <p:nvPr/>
        </p:nvSpPr>
        <p:spPr>
          <a:xfrm>
            <a:off x="8449843" y="2650120"/>
            <a:ext cx="1350970" cy="1254404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 없음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(Multicast IP)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5" name="오른쪽 화살표 9">
            <a:extLst>
              <a:ext uri="{FF2B5EF4-FFF2-40B4-BE49-F238E27FC236}">
                <a16:creationId xmlns:a16="http://schemas.microsoft.com/office/drawing/2014/main" id="{ACF8AEBF-8026-4838-8D34-8C2DD7EF1D98}"/>
              </a:ext>
            </a:extLst>
          </p:cNvPr>
          <p:cNvSpPr/>
          <p:nvPr/>
        </p:nvSpPr>
        <p:spPr>
          <a:xfrm rot="18900000">
            <a:off x="7558165" y="4228074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5">
            <a:extLst>
              <a:ext uri="{FF2B5EF4-FFF2-40B4-BE49-F238E27FC236}">
                <a16:creationId xmlns:a16="http://schemas.microsoft.com/office/drawing/2014/main" id="{DC9EB548-9D84-402A-81AA-35FC42024585}"/>
              </a:ext>
            </a:extLst>
          </p:cNvPr>
          <p:cNvSpPr/>
          <p:nvPr/>
        </p:nvSpPr>
        <p:spPr>
          <a:xfrm>
            <a:off x="8045208" y="5133518"/>
            <a:ext cx="2304256" cy="26750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3">
            <a:extLst>
              <a:ext uri="{FF2B5EF4-FFF2-40B4-BE49-F238E27FC236}">
                <a16:creationId xmlns:a16="http://schemas.microsoft.com/office/drawing/2014/main" id="{CA64AD8D-27E4-4DD1-8C15-D3984FD27B76}"/>
              </a:ext>
            </a:extLst>
          </p:cNvPr>
          <p:cNvSpPr/>
          <p:nvPr/>
        </p:nvSpPr>
        <p:spPr>
          <a:xfrm rot="2700000">
            <a:off x="9899029" y="4115141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오른쪽 화살표 13">
            <a:extLst>
              <a:ext uri="{FF2B5EF4-FFF2-40B4-BE49-F238E27FC236}">
                <a16:creationId xmlns:a16="http://schemas.microsoft.com/office/drawing/2014/main" id="{707AB837-C0F2-44AB-B12C-9ECE6BAF7AAF}"/>
              </a:ext>
            </a:extLst>
          </p:cNvPr>
          <p:cNvSpPr/>
          <p:nvPr/>
        </p:nvSpPr>
        <p:spPr>
          <a:xfrm rot="1468794">
            <a:off x="10129567" y="3748295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오른쪽 화살표 13">
            <a:extLst>
              <a:ext uri="{FF2B5EF4-FFF2-40B4-BE49-F238E27FC236}">
                <a16:creationId xmlns:a16="http://schemas.microsoft.com/office/drawing/2014/main" id="{DDA4F709-64E5-4689-9FC1-1F7BDBEF2343}"/>
              </a:ext>
            </a:extLst>
          </p:cNvPr>
          <p:cNvSpPr/>
          <p:nvPr/>
        </p:nvSpPr>
        <p:spPr>
          <a:xfrm rot="683735">
            <a:off x="10249782" y="3374544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오른쪽 화살표 13">
            <a:extLst>
              <a:ext uri="{FF2B5EF4-FFF2-40B4-BE49-F238E27FC236}">
                <a16:creationId xmlns:a16="http://schemas.microsoft.com/office/drawing/2014/main" id="{F7DE82E4-5CB4-4D6E-A5C8-C8E605D01B71}"/>
              </a:ext>
            </a:extLst>
          </p:cNvPr>
          <p:cNvSpPr/>
          <p:nvPr/>
        </p:nvSpPr>
        <p:spPr>
          <a:xfrm>
            <a:off x="10278858" y="3020545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오른쪽 화살표 13">
            <a:extLst>
              <a:ext uri="{FF2B5EF4-FFF2-40B4-BE49-F238E27FC236}">
                <a16:creationId xmlns:a16="http://schemas.microsoft.com/office/drawing/2014/main" id="{892C4122-A909-4521-8ECD-4F33AB74D4CC}"/>
              </a:ext>
            </a:extLst>
          </p:cNvPr>
          <p:cNvSpPr/>
          <p:nvPr/>
        </p:nvSpPr>
        <p:spPr>
          <a:xfrm rot="20500502">
            <a:off x="10206865" y="2623232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9">
            <a:extLst>
              <a:ext uri="{FF2B5EF4-FFF2-40B4-BE49-F238E27FC236}">
                <a16:creationId xmlns:a16="http://schemas.microsoft.com/office/drawing/2014/main" id="{1A13E779-EAB7-46E5-A03E-9A43B1A107E1}"/>
              </a:ext>
            </a:extLst>
          </p:cNvPr>
          <p:cNvSpPr/>
          <p:nvPr/>
        </p:nvSpPr>
        <p:spPr>
          <a:xfrm rot="13500000">
            <a:off x="3495734" y="4244983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BF72D5-9E2C-43E0-9B28-F5EC988A351C}"/>
              </a:ext>
            </a:extLst>
          </p:cNvPr>
          <p:cNvSpPr/>
          <p:nvPr/>
        </p:nvSpPr>
        <p:spPr>
          <a:xfrm>
            <a:off x="2192845" y="438289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IP / Port </a:t>
            </a:r>
            <a:r>
              <a:rPr lang="ko-KR" altLang="en-US" dirty="0"/>
              <a:t>등록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5279153-6BAC-442E-A2BA-2BDF2A46AE29}"/>
              </a:ext>
            </a:extLst>
          </p:cNvPr>
          <p:cNvSpPr/>
          <p:nvPr/>
        </p:nvSpPr>
        <p:spPr>
          <a:xfrm>
            <a:off x="4118909" y="3804463"/>
            <a:ext cx="1980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Node A </a:t>
            </a:r>
            <a:r>
              <a:rPr lang="ko-KR" altLang="en-US" dirty="0"/>
              <a:t>정보 전달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3647EE-EC6F-4E47-BB0E-DDA216F43120}"/>
              </a:ext>
            </a:extLst>
          </p:cNvPr>
          <p:cNvSpPr/>
          <p:nvPr/>
        </p:nvSpPr>
        <p:spPr>
          <a:xfrm>
            <a:off x="2350612" y="544508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37" name="오른쪽 화살표 9">
            <a:extLst>
              <a:ext uri="{FF2B5EF4-FFF2-40B4-BE49-F238E27FC236}">
                <a16:creationId xmlns:a16="http://schemas.microsoft.com/office/drawing/2014/main" id="{CB08A26A-4AA5-45A4-A269-86736919B166}"/>
              </a:ext>
            </a:extLst>
          </p:cNvPr>
          <p:cNvSpPr/>
          <p:nvPr/>
        </p:nvSpPr>
        <p:spPr>
          <a:xfrm rot="13500000">
            <a:off x="9658093" y="4228075"/>
            <a:ext cx="1010808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오른쪽 화살표 13">
            <a:extLst>
              <a:ext uri="{FF2B5EF4-FFF2-40B4-BE49-F238E27FC236}">
                <a16:creationId xmlns:a16="http://schemas.microsoft.com/office/drawing/2014/main" id="{EE90022B-4135-443D-9EE6-77FA363BEDD0}"/>
              </a:ext>
            </a:extLst>
          </p:cNvPr>
          <p:cNvSpPr/>
          <p:nvPr/>
        </p:nvSpPr>
        <p:spPr>
          <a:xfrm rot="18900000" flipH="1">
            <a:off x="7336812" y="4088050"/>
            <a:ext cx="1010808" cy="25930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오른쪽 화살표 13">
            <a:extLst>
              <a:ext uri="{FF2B5EF4-FFF2-40B4-BE49-F238E27FC236}">
                <a16:creationId xmlns:a16="http://schemas.microsoft.com/office/drawing/2014/main" id="{A07B5A50-56B1-4BEE-91C9-F7406598C345}"/>
              </a:ext>
            </a:extLst>
          </p:cNvPr>
          <p:cNvSpPr/>
          <p:nvPr/>
        </p:nvSpPr>
        <p:spPr>
          <a:xfrm rot="20131206" flipH="1">
            <a:off x="7128836" y="3717103"/>
            <a:ext cx="979819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오른쪽 화살표 13">
            <a:extLst>
              <a:ext uri="{FF2B5EF4-FFF2-40B4-BE49-F238E27FC236}">
                <a16:creationId xmlns:a16="http://schemas.microsoft.com/office/drawing/2014/main" id="{F9580EDF-D1DD-49D2-AFC0-5F7768DE55D4}"/>
              </a:ext>
            </a:extLst>
          </p:cNvPr>
          <p:cNvSpPr/>
          <p:nvPr/>
        </p:nvSpPr>
        <p:spPr>
          <a:xfrm rot="20916265" flipH="1">
            <a:off x="7012307" y="3343352"/>
            <a:ext cx="979819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오른쪽 화살표 13">
            <a:extLst>
              <a:ext uri="{FF2B5EF4-FFF2-40B4-BE49-F238E27FC236}">
                <a16:creationId xmlns:a16="http://schemas.microsoft.com/office/drawing/2014/main" id="{56375921-AD59-4F98-8A04-552EB1A0A22E}"/>
              </a:ext>
            </a:extLst>
          </p:cNvPr>
          <p:cNvSpPr/>
          <p:nvPr/>
        </p:nvSpPr>
        <p:spPr>
          <a:xfrm flipH="1">
            <a:off x="6984122" y="2989353"/>
            <a:ext cx="979819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오른쪽 화살표 13">
            <a:extLst>
              <a:ext uri="{FF2B5EF4-FFF2-40B4-BE49-F238E27FC236}">
                <a16:creationId xmlns:a16="http://schemas.microsoft.com/office/drawing/2014/main" id="{0F8C6EB4-ADE9-4613-B08F-AF485670C36A}"/>
              </a:ext>
            </a:extLst>
          </p:cNvPr>
          <p:cNvSpPr/>
          <p:nvPr/>
        </p:nvSpPr>
        <p:spPr>
          <a:xfrm rot="1099498" flipH="1">
            <a:off x="7053908" y="2592040"/>
            <a:ext cx="979819" cy="2675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E1FDDA3-0282-4A59-A6C6-C1D6D57208B0}"/>
              </a:ext>
            </a:extLst>
          </p:cNvPr>
          <p:cNvSpPr/>
          <p:nvPr/>
        </p:nvSpPr>
        <p:spPr>
          <a:xfrm>
            <a:off x="8409367" y="544508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데이터 전송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E0E803C-79D7-446F-AD30-821215FB79E8}"/>
              </a:ext>
            </a:extLst>
          </p:cNvPr>
          <p:cNvSpPr/>
          <p:nvPr/>
        </p:nvSpPr>
        <p:spPr>
          <a:xfrm>
            <a:off x="7976606" y="4173785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Topic</a:t>
            </a:r>
            <a:br>
              <a:rPr lang="en-US" altLang="ko-KR" dirty="0"/>
            </a:br>
            <a:r>
              <a:rPr lang="en-US" altLang="ko-KR" dirty="0"/>
              <a:t>&amp; Domain ID </a:t>
            </a:r>
            <a:r>
              <a:rPr lang="ko-KR" altLang="en-US" dirty="0"/>
              <a:t>뿌리기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584DAF-8229-4B29-BBD7-48C143B7E397}"/>
              </a:ext>
            </a:extLst>
          </p:cNvPr>
          <p:cNvSpPr/>
          <p:nvPr/>
        </p:nvSpPr>
        <p:spPr>
          <a:xfrm>
            <a:off x="94662" y="6104368"/>
            <a:ext cx="4660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/>
              <a:t>중앙집권형 </a:t>
            </a:r>
            <a:r>
              <a:rPr lang="en-US" altLang="ko-KR" dirty="0"/>
              <a:t>– </a:t>
            </a:r>
            <a:r>
              <a:rPr lang="ko-KR" altLang="en-US" dirty="0"/>
              <a:t>모든 정보를 </a:t>
            </a:r>
            <a:r>
              <a:rPr lang="en-US" altLang="ko-KR" dirty="0"/>
              <a:t>Core</a:t>
            </a:r>
            <a:r>
              <a:rPr lang="ko-KR" altLang="en-US" dirty="0"/>
              <a:t>가 갖고 있음</a:t>
            </a:r>
            <a:br>
              <a:rPr lang="en-US" altLang="ko-KR" dirty="0"/>
            </a:br>
            <a:r>
              <a:rPr lang="en-US" altLang="ko-KR" dirty="0"/>
              <a:t>                      Core</a:t>
            </a:r>
            <a:r>
              <a:rPr lang="ko-KR" altLang="en-US" dirty="0"/>
              <a:t>가 죽으면 모든 통신 두절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CFB9F1-8A5D-437E-A4CB-4CF62A9925FA}"/>
              </a:ext>
            </a:extLst>
          </p:cNvPr>
          <p:cNvSpPr/>
          <p:nvPr/>
        </p:nvSpPr>
        <p:spPr>
          <a:xfrm>
            <a:off x="6604319" y="6103740"/>
            <a:ext cx="5186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/>
              <a:t>지방분산형 </a:t>
            </a:r>
            <a:r>
              <a:rPr lang="en-US" altLang="ko-KR" dirty="0"/>
              <a:t>– </a:t>
            </a:r>
            <a:r>
              <a:rPr lang="ko-KR" altLang="en-US" dirty="0"/>
              <a:t>모든 상대 정보를 각자가 가짐</a:t>
            </a:r>
            <a:br>
              <a:rPr lang="en-US" altLang="ko-KR" dirty="0"/>
            </a:br>
            <a:r>
              <a:rPr lang="en-US" altLang="ko-KR" dirty="0"/>
              <a:t>                      Core </a:t>
            </a:r>
            <a:r>
              <a:rPr lang="ko-KR" altLang="en-US" dirty="0"/>
              <a:t>가 없어서 각자 알아서 </a:t>
            </a:r>
            <a:r>
              <a:rPr lang="ko-KR" altLang="en-US" dirty="0" err="1"/>
              <a:t>돌아감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B09955-27E4-4F2C-B195-F926A9EBA15A}"/>
              </a:ext>
            </a:extLst>
          </p:cNvPr>
          <p:cNvSpPr/>
          <p:nvPr/>
        </p:nvSpPr>
        <p:spPr>
          <a:xfrm>
            <a:off x="3680938" y="2732705"/>
            <a:ext cx="245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/>
              <a:t>변경이 있을 때만 갱신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00D10E-036D-47A7-BC6F-74560354E326}"/>
              </a:ext>
            </a:extLst>
          </p:cNvPr>
          <p:cNvSpPr/>
          <p:nvPr/>
        </p:nvSpPr>
        <p:spPr>
          <a:xfrm>
            <a:off x="10068800" y="2725793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주기적으로 </a:t>
            </a:r>
            <a:br>
              <a:rPr lang="en-US" altLang="ko-KR" dirty="0"/>
            </a:br>
            <a:r>
              <a:rPr lang="en-US" altLang="ko-KR" dirty="0"/>
              <a:t>Participant check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34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ROS1 vs ROS2 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통신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(2)</a:t>
            </a:r>
            <a:endParaRPr lang="en-US" altLang="ko-KR" sz="3600" spc="-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169CFF-BB4B-437D-8FAB-E3AA142C00C3}"/>
              </a:ext>
            </a:extLst>
          </p:cNvPr>
          <p:cNvCxnSpPr>
            <a:cxnSpLocks/>
          </p:cNvCxnSpPr>
          <p:nvPr/>
        </p:nvCxnSpPr>
        <p:spPr>
          <a:xfrm>
            <a:off x="6144491" y="1452915"/>
            <a:ext cx="0" cy="507242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AF7E4671-3ECF-49B7-9CD6-4AC1E07DCD42}"/>
              </a:ext>
            </a:extLst>
          </p:cNvPr>
          <p:cNvSpPr txBox="1">
            <a:spLocks/>
          </p:cNvSpPr>
          <p:nvPr/>
        </p:nvSpPr>
        <p:spPr>
          <a:xfrm>
            <a:off x="450672" y="1302265"/>
            <a:ext cx="5202830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XMLRPC </a:t>
            </a:r>
            <a:r>
              <a:rPr lang="ko-KR" altLang="en-US" sz="2800" dirty="0"/>
              <a:t>기반</a:t>
            </a:r>
            <a:br>
              <a:rPr lang="en-US" altLang="ko-KR" sz="2800" dirty="0"/>
            </a:br>
            <a:r>
              <a:rPr lang="en-US" altLang="ko-KR" sz="2800" dirty="0"/>
              <a:t>TCP/IP </a:t>
            </a:r>
            <a:r>
              <a:rPr lang="ko-KR" altLang="en-US" sz="2800" dirty="0"/>
              <a:t>통신</a:t>
            </a:r>
            <a:endParaRPr lang="en-US" altLang="ko-KR" sz="28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03A22771-1295-481A-B257-3AC8204B1062}"/>
              </a:ext>
            </a:extLst>
          </p:cNvPr>
          <p:cNvSpPr txBox="1">
            <a:spLocks/>
          </p:cNvSpPr>
          <p:nvPr/>
        </p:nvSpPr>
        <p:spPr>
          <a:xfrm>
            <a:off x="6278357" y="1302265"/>
            <a:ext cx="5723113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DDS</a:t>
            </a:r>
            <a:r>
              <a:rPr lang="ko-KR" altLang="en-US" sz="2800" dirty="0"/>
              <a:t> 기반</a:t>
            </a:r>
            <a:br>
              <a:rPr lang="en-US" altLang="ko-KR" sz="2800" dirty="0"/>
            </a:br>
            <a:r>
              <a:rPr lang="en-US" altLang="ko-KR" sz="2800" dirty="0"/>
              <a:t>RTPS (</a:t>
            </a:r>
            <a:r>
              <a:rPr lang="en-US" altLang="ko-KR" sz="2800" dirty="0" err="1"/>
              <a:t>RealTime-PubSub</a:t>
            </a:r>
            <a:r>
              <a:rPr lang="en-US" altLang="ko-KR" sz="2800" dirty="0"/>
              <a:t>) </a:t>
            </a:r>
            <a:r>
              <a:rPr lang="ko-KR" altLang="en-US" sz="2800" dirty="0"/>
              <a:t>통신</a:t>
            </a:r>
            <a:endParaRPr lang="en-US" altLang="ko-KR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584DAF-8229-4B29-BBD7-48C143B7E397}"/>
              </a:ext>
            </a:extLst>
          </p:cNvPr>
          <p:cNvSpPr/>
          <p:nvPr/>
        </p:nvSpPr>
        <p:spPr>
          <a:xfrm>
            <a:off x="7660" y="6104368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/>
              <a:t>통신 속도가 느리거나 </a:t>
            </a:r>
            <a:r>
              <a:rPr lang="en-US" altLang="ko-KR" dirty="0"/>
              <a:t>(TCP),  </a:t>
            </a:r>
            <a:r>
              <a:rPr lang="ko-KR" altLang="en-US" dirty="0"/>
              <a:t>손실 패킷 양이 많거나</a:t>
            </a:r>
            <a:r>
              <a:rPr lang="en-US" altLang="ko-KR" dirty="0"/>
              <a:t>(UDP)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CFB9F1-8A5D-437E-A4CB-4CF62A9925FA}"/>
              </a:ext>
            </a:extLst>
          </p:cNvPr>
          <p:cNvSpPr/>
          <p:nvPr/>
        </p:nvSpPr>
        <p:spPr>
          <a:xfrm>
            <a:off x="6822171" y="6103740"/>
            <a:ext cx="475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/>
              <a:t>QoS </a:t>
            </a:r>
            <a:r>
              <a:rPr lang="ko-KR" altLang="en-US" dirty="0"/>
              <a:t>를 통해 </a:t>
            </a:r>
            <a:r>
              <a:rPr lang="en-US" altLang="ko-KR" dirty="0"/>
              <a:t>TCP &lt;-&gt; UDP </a:t>
            </a:r>
            <a:r>
              <a:rPr lang="ko-KR" altLang="en-US" dirty="0"/>
              <a:t>특성이 조정 가능</a:t>
            </a:r>
          </a:p>
        </p:txBody>
      </p:sp>
      <p:pic>
        <p:nvPicPr>
          <p:cNvPr id="44" name="Picture 4" descr="https://mblogthumb-phinf.pstatic.net/20141013_157/neos_rtos_1413188860054OJU6z_PNG/retransmission.png?type=w2">
            <a:extLst>
              <a:ext uri="{FF2B5EF4-FFF2-40B4-BE49-F238E27FC236}">
                <a16:creationId xmlns:a16="http://schemas.microsoft.com/office/drawing/2014/main" id="{648BAE6C-20E3-449A-ABA8-A57CD258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314" y="2444792"/>
            <a:ext cx="46005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udpì ëí ì´ë¯¸ì§ ê²ìê²°ê³¼">
            <a:extLst>
              <a:ext uri="{FF2B5EF4-FFF2-40B4-BE49-F238E27FC236}">
                <a16:creationId xmlns:a16="http://schemas.microsoft.com/office/drawing/2014/main" id="{2EA7F492-D61C-4B84-AA3C-58FB42F9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7" y="2572198"/>
            <a:ext cx="48291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2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ROS1 vs ROS2 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통신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(3)</a:t>
            </a:r>
            <a:endParaRPr lang="en-US" altLang="ko-KR" sz="3600" spc="-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169CFF-BB4B-437D-8FAB-E3AA142C00C3}"/>
              </a:ext>
            </a:extLst>
          </p:cNvPr>
          <p:cNvCxnSpPr>
            <a:cxnSpLocks/>
          </p:cNvCxnSpPr>
          <p:nvPr/>
        </p:nvCxnSpPr>
        <p:spPr>
          <a:xfrm>
            <a:off x="6144491" y="1452915"/>
            <a:ext cx="0" cy="507242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AF7E4671-3ECF-49B7-9CD6-4AC1E07DCD42}"/>
              </a:ext>
            </a:extLst>
          </p:cNvPr>
          <p:cNvSpPr txBox="1">
            <a:spLocks/>
          </p:cNvSpPr>
          <p:nvPr/>
        </p:nvSpPr>
        <p:spPr>
          <a:xfrm>
            <a:off x="450672" y="1302265"/>
            <a:ext cx="5202830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통신 레이어가 </a:t>
            </a:r>
            <a:r>
              <a:rPr lang="ko-KR" altLang="en-US" sz="2800" dirty="0" err="1"/>
              <a:t>닫혀있는</a:t>
            </a:r>
            <a:r>
              <a:rPr lang="ko-KR" altLang="en-US" sz="2800" dirty="0"/>
              <a:t> 구조</a:t>
            </a:r>
            <a:endParaRPr lang="en-US" altLang="ko-KR" sz="28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03A22771-1295-481A-B257-3AC8204B1062}"/>
              </a:ext>
            </a:extLst>
          </p:cNvPr>
          <p:cNvSpPr txBox="1">
            <a:spLocks/>
          </p:cNvSpPr>
          <p:nvPr/>
        </p:nvSpPr>
        <p:spPr>
          <a:xfrm>
            <a:off x="6278357" y="1302265"/>
            <a:ext cx="5723113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dirty="0"/>
              <a:t>통신을 </a:t>
            </a:r>
            <a:r>
              <a:rPr lang="en-US" altLang="ko-KR" sz="2800" dirty="0"/>
              <a:t>DDS</a:t>
            </a:r>
            <a:r>
              <a:rPr lang="ko-KR" altLang="en-US" sz="2800" dirty="0"/>
              <a:t> </a:t>
            </a:r>
            <a:r>
              <a:rPr lang="en-US" altLang="ko-KR" sz="2800" dirty="0"/>
              <a:t>Vendor</a:t>
            </a:r>
            <a:r>
              <a:rPr lang="ko-KR" altLang="en-US" sz="2800" dirty="0"/>
              <a:t>에 맡김</a:t>
            </a:r>
            <a:endParaRPr lang="en-US" altLang="ko-KR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584DAF-8229-4B29-BBD7-48C143B7E397}"/>
              </a:ext>
            </a:extLst>
          </p:cNvPr>
          <p:cNvSpPr/>
          <p:nvPr/>
        </p:nvSpPr>
        <p:spPr>
          <a:xfrm>
            <a:off x="163302" y="6104368"/>
            <a:ext cx="598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/>
              <a:t>Security</a:t>
            </a:r>
            <a:r>
              <a:rPr lang="ko-KR" altLang="en-US" dirty="0"/>
              <a:t>요소가 </a:t>
            </a:r>
            <a:r>
              <a:rPr lang="en-US" altLang="ko-KR" dirty="0"/>
              <a:t>Application </a:t>
            </a:r>
            <a:r>
              <a:rPr lang="ko-KR" altLang="en-US" dirty="0"/>
              <a:t>을 커버하는 구조가 제일 간단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CFB9F1-8A5D-437E-A4CB-4CF62A9925FA}"/>
              </a:ext>
            </a:extLst>
          </p:cNvPr>
          <p:cNvSpPr/>
          <p:nvPr/>
        </p:nvSpPr>
        <p:spPr>
          <a:xfrm>
            <a:off x="6091332" y="6103740"/>
            <a:ext cx="621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/>
              <a:t>DDS Vendor </a:t>
            </a:r>
            <a:r>
              <a:rPr lang="ko-KR" altLang="en-US" dirty="0"/>
              <a:t>가 자체 </a:t>
            </a:r>
            <a:r>
              <a:rPr lang="en-US" altLang="ko-KR" dirty="0"/>
              <a:t>Security solution </a:t>
            </a:r>
            <a:r>
              <a:rPr lang="ko-KR" altLang="en-US" dirty="0"/>
              <a:t>을 넣을 수 있게끔 됨</a:t>
            </a:r>
          </a:p>
        </p:txBody>
      </p:sp>
      <p:pic>
        <p:nvPicPr>
          <p:cNvPr id="1026" name="Picture 2" descr="ros2 architectureì ëí ì´ë¯¸ì§ ê²ìê²°ê³¼">
            <a:extLst>
              <a:ext uri="{FF2B5EF4-FFF2-40B4-BE49-F238E27FC236}">
                <a16:creationId xmlns:a16="http://schemas.microsoft.com/office/drawing/2014/main" id="{57BEA02B-188B-4D7D-BD16-6580AC694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1"/>
          <a:stretch/>
        </p:blipFill>
        <p:spPr bwMode="auto">
          <a:xfrm>
            <a:off x="2101841" y="2261253"/>
            <a:ext cx="6875669" cy="384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9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ROS1 vs ROS2 -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프로세스</a:t>
            </a:r>
            <a:endParaRPr lang="en-US" altLang="ko-KR" sz="3600" spc="-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169CFF-BB4B-437D-8FAB-E3AA142C00C3}"/>
              </a:ext>
            </a:extLst>
          </p:cNvPr>
          <p:cNvCxnSpPr>
            <a:cxnSpLocks/>
          </p:cNvCxnSpPr>
          <p:nvPr/>
        </p:nvCxnSpPr>
        <p:spPr>
          <a:xfrm>
            <a:off x="6144491" y="1452915"/>
            <a:ext cx="0" cy="507242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39">
            <a:extLst>
              <a:ext uri="{FF2B5EF4-FFF2-40B4-BE49-F238E27FC236}">
                <a16:creationId xmlns:a16="http://schemas.microsoft.com/office/drawing/2014/main" id="{E48EE732-ACCA-4382-806B-FB9B3148DE66}"/>
              </a:ext>
            </a:extLst>
          </p:cNvPr>
          <p:cNvSpPr/>
          <p:nvPr/>
        </p:nvSpPr>
        <p:spPr>
          <a:xfrm>
            <a:off x="180419" y="3015939"/>
            <a:ext cx="2809614" cy="11603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A</a:t>
            </a:r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AF7E4671-3ECF-49B7-9CD6-4AC1E07DCD42}"/>
              </a:ext>
            </a:extLst>
          </p:cNvPr>
          <p:cNvSpPr txBox="1">
            <a:spLocks/>
          </p:cNvSpPr>
          <p:nvPr/>
        </p:nvSpPr>
        <p:spPr>
          <a:xfrm>
            <a:off x="1436813" y="1302265"/>
            <a:ext cx="3230548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Node = Process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03A22771-1295-481A-B257-3AC8204B1062}"/>
              </a:ext>
            </a:extLst>
          </p:cNvPr>
          <p:cNvSpPr txBox="1">
            <a:spLocks/>
          </p:cNvSpPr>
          <p:nvPr/>
        </p:nvSpPr>
        <p:spPr>
          <a:xfrm>
            <a:off x="6278357" y="1302265"/>
            <a:ext cx="5723113" cy="94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Node = Thread</a:t>
            </a:r>
          </a:p>
        </p:txBody>
      </p:sp>
      <p:sp>
        <p:nvSpPr>
          <p:cNvPr id="36" name="모서리가 둥근 직사각형 39">
            <a:extLst>
              <a:ext uri="{FF2B5EF4-FFF2-40B4-BE49-F238E27FC236}">
                <a16:creationId xmlns:a16="http://schemas.microsoft.com/office/drawing/2014/main" id="{FD11F593-F141-4896-9223-A06783E87B25}"/>
              </a:ext>
            </a:extLst>
          </p:cNvPr>
          <p:cNvSpPr/>
          <p:nvPr/>
        </p:nvSpPr>
        <p:spPr>
          <a:xfrm>
            <a:off x="180419" y="4290871"/>
            <a:ext cx="2809614" cy="522909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Memory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9">
            <a:extLst>
              <a:ext uri="{FF2B5EF4-FFF2-40B4-BE49-F238E27FC236}">
                <a16:creationId xmlns:a16="http://schemas.microsoft.com/office/drawing/2014/main" id="{794609DB-FD08-4F0C-A49D-8197167AA089}"/>
              </a:ext>
            </a:extLst>
          </p:cNvPr>
          <p:cNvSpPr/>
          <p:nvPr/>
        </p:nvSpPr>
        <p:spPr>
          <a:xfrm>
            <a:off x="3162455" y="3015939"/>
            <a:ext cx="2809614" cy="11603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B</a:t>
            </a:r>
          </a:p>
        </p:txBody>
      </p:sp>
      <p:sp>
        <p:nvSpPr>
          <p:cNvPr id="33" name="모서리가 둥근 직사각형 39">
            <a:extLst>
              <a:ext uri="{FF2B5EF4-FFF2-40B4-BE49-F238E27FC236}">
                <a16:creationId xmlns:a16="http://schemas.microsoft.com/office/drawing/2014/main" id="{C1CB5B94-A25B-474C-9FF3-DD250B826E28}"/>
              </a:ext>
            </a:extLst>
          </p:cNvPr>
          <p:cNvSpPr/>
          <p:nvPr/>
        </p:nvSpPr>
        <p:spPr>
          <a:xfrm>
            <a:off x="3162455" y="4290871"/>
            <a:ext cx="2809609" cy="522909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Memory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39">
            <a:extLst>
              <a:ext uri="{FF2B5EF4-FFF2-40B4-BE49-F238E27FC236}">
                <a16:creationId xmlns:a16="http://schemas.microsoft.com/office/drawing/2014/main" id="{5BB137A1-1AEC-4ABE-A923-A3CA7F776862}"/>
              </a:ext>
            </a:extLst>
          </p:cNvPr>
          <p:cNvSpPr/>
          <p:nvPr/>
        </p:nvSpPr>
        <p:spPr>
          <a:xfrm>
            <a:off x="6289573" y="3653405"/>
            <a:ext cx="2700561" cy="52290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Process </a:t>
            </a:r>
            <a:r>
              <a:rPr lang="ko-KR" altLang="en-US" sz="1600" dirty="0">
                <a:solidFill>
                  <a:schemeClr val="tx1"/>
                </a:solidFill>
              </a:rPr>
              <a:t>*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4DB762E5-8805-416D-ADBB-C1496FAC6BE4}"/>
              </a:ext>
            </a:extLst>
          </p:cNvPr>
          <p:cNvSpPr/>
          <p:nvPr/>
        </p:nvSpPr>
        <p:spPr>
          <a:xfrm>
            <a:off x="6307931" y="4290871"/>
            <a:ext cx="2700561" cy="522909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Memory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9">
            <a:extLst>
              <a:ext uri="{FF2B5EF4-FFF2-40B4-BE49-F238E27FC236}">
                <a16:creationId xmlns:a16="http://schemas.microsoft.com/office/drawing/2014/main" id="{41314399-6EA8-4919-8E24-5DB34D8F4F6A}"/>
              </a:ext>
            </a:extLst>
          </p:cNvPr>
          <p:cNvSpPr/>
          <p:nvPr/>
        </p:nvSpPr>
        <p:spPr>
          <a:xfrm>
            <a:off x="6289572" y="3015939"/>
            <a:ext cx="1311082" cy="52290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A</a:t>
            </a:r>
          </a:p>
        </p:txBody>
      </p:sp>
      <p:sp>
        <p:nvSpPr>
          <p:cNvPr id="34" name="모서리가 둥근 직사각형 39">
            <a:extLst>
              <a:ext uri="{FF2B5EF4-FFF2-40B4-BE49-F238E27FC236}">
                <a16:creationId xmlns:a16="http://schemas.microsoft.com/office/drawing/2014/main" id="{3E080AE2-6903-4D43-8DA2-3ACBC0DA3BC3}"/>
              </a:ext>
            </a:extLst>
          </p:cNvPr>
          <p:cNvSpPr/>
          <p:nvPr/>
        </p:nvSpPr>
        <p:spPr>
          <a:xfrm>
            <a:off x="7755697" y="3015939"/>
            <a:ext cx="1234437" cy="52290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Node B</a:t>
            </a: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74C3D125-DB0F-488F-9161-9D75FF1C062E}"/>
              </a:ext>
            </a:extLst>
          </p:cNvPr>
          <p:cNvSpPr/>
          <p:nvPr/>
        </p:nvSpPr>
        <p:spPr>
          <a:xfrm>
            <a:off x="9171931" y="3015939"/>
            <a:ext cx="2809614" cy="52290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Node C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9">
            <a:extLst>
              <a:ext uri="{FF2B5EF4-FFF2-40B4-BE49-F238E27FC236}">
                <a16:creationId xmlns:a16="http://schemas.microsoft.com/office/drawing/2014/main" id="{98736D8E-610D-4F09-854A-404EFCDA0E74}"/>
              </a:ext>
            </a:extLst>
          </p:cNvPr>
          <p:cNvSpPr/>
          <p:nvPr/>
        </p:nvSpPr>
        <p:spPr>
          <a:xfrm>
            <a:off x="9171931" y="4290871"/>
            <a:ext cx="2809609" cy="522909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Memory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387E3C-9648-4413-A0CE-B225F6031D01}"/>
              </a:ext>
            </a:extLst>
          </p:cNvPr>
          <p:cNvSpPr/>
          <p:nvPr/>
        </p:nvSpPr>
        <p:spPr>
          <a:xfrm>
            <a:off x="9171931" y="3653404"/>
            <a:ext cx="2809608" cy="52290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5CD98AC2-78D4-4EF7-8C7B-75BCED8B3D54}"/>
              </a:ext>
            </a:extLst>
          </p:cNvPr>
          <p:cNvSpPr txBox="1">
            <a:spLocks/>
          </p:cNvSpPr>
          <p:nvPr/>
        </p:nvSpPr>
        <p:spPr>
          <a:xfrm>
            <a:off x="6278356" y="6002434"/>
            <a:ext cx="3020579" cy="5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1800" dirty="0"/>
              <a:t>* </a:t>
            </a:r>
            <a:r>
              <a:rPr lang="en-US" altLang="ko-KR" sz="1800" dirty="0" err="1"/>
              <a:t>Interprocess</a:t>
            </a:r>
            <a:r>
              <a:rPr lang="en-US" altLang="ko-KR" sz="1800" dirty="0"/>
              <a:t> </a:t>
            </a:r>
            <a:r>
              <a:rPr lang="ko-KR" altLang="en-US" sz="1800" dirty="0"/>
              <a:t>에서만 가능</a:t>
            </a:r>
            <a:endParaRPr lang="en-US" altLang="ko-KR" sz="1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B1C75C-6310-4EB0-9B9D-F5E53873087F}"/>
              </a:ext>
            </a:extLst>
          </p:cNvPr>
          <p:cNvSpPr/>
          <p:nvPr/>
        </p:nvSpPr>
        <p:spPr>
          <a:xfrm>
            <a:off x="2003584" y="535294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/>
              <a:t>Memory </a:t>
            </a:r>
            <a:r>
              <a:rPr lang="ko-KR" altLang="en-US" dirty="0"/>
              <a:t>낭비가 생김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5C833B-B0C1-4BDB-995C-EA84AAE92420}"/>
              </a:ext>
            </a:extLst>
          </p:cNvPr>
          <p:cNvSpPr/>
          <p:nvPr/>
        </p:nvSpPr>
        <p:spPr>
          <a:xfrm>
            <a:off x="7784143" y="5352940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/>
              <a:t>Memory</a:t>
            </a:r>
            <a:r>
              <a:rPr lang="ko-KR" altLang="en-US" dirty="0"/>
              <a:t>를 공유할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998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예제 돌려보기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3</a:t>
            </a:r>
            <a:endParaRPr lang="en-US" altLang="ko-KR" sz="3600" spc="-1" dirty="0"/>
          </a:p>
        </p:txBody>
      </p:sp>
      <p:sp>
        <p:nvSpPr>
          <p:cNvPr id="64" name="오른쪽 화살표 7">
            <a:extLst>
              <a:ext uri="{FF2B5EF4-FFF2-40B4-BE49-F238E27FC236}">
                <a16:creationId xmlns:a16="http://schemas.microsoft.com/office/drawing/2014/main" id="{6FA6B6C0-8917-4FAE-B37A-4B98AAE9DE08}"/>
              </a:ext>
            </a:extLst>
          </p:cNvPr>
          <p:cNvSpPr/>
          <p:nvPr/>
        </p:nvSpPr>
        <p:spPr>
          <a:xfrm>
            <a:off x="7718262" y="1750674"/>
            <a:ext cx="612367" cy="4542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39016FB-376A-4DEE-83B3-3728A1DD8101}"/>
              </a:ext>
            </a:extLst>
          </p:cNvPr>
          <p:cNvSpPr txBox="1">
            <a:spLocks/>
          </p:cNvSpPr>
          <p:nvPr/>
        </p:nvSpPr>
        <p:spPr>
          <a:xfrm>
            <a:off x="2606694" y="3841475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[1] $ r2 &amp;&amp; ros2 run </a:t>
            </a:r>
            <a:r>
              <a:rPr lang="en-US" altLang="ko-KR" sz="2400" dirty="0" err="1"/>
              <a:t>image_tools</a:t>
            </a:r>
            <a:r>
              <a:rPr lang="en-US" altLang="ko-KR" sz="2400" dirty="0"/>
              <a:t> cam2image</a:t>
            </a:r>
          </a:p>
          <a:p>
            <a:pPr marL="0" indent="0">
              <a:buNone/>
            </a:pPr>
            <a:r>
              <a:rPr lang="en-US" altLang="ko-KR" sz="2400" dirty="0"/>
              <a:t>[2] $ r2 &amp;&amp; ros2 run rviz2 </a:t>
            </a:r>
            <a:r>
              <a:rPr lang="en-US" altLang="ko-KR" sz="2400" dirty="0" err="1"/>
              <a:t>rviz2</a:t>
            </a:r>
            <a:r>
              <a:rPr lang="en-US" altLang="ko-KR" sz="2400" dirty="0"/>
              <a:t> </a:t>
            </a:r>
            <a:r>
              <a:rPr lang="ko-KR" altLang="en-US" sz="2400" dirty="0"/>
              <a:t>이후 </a:t>
            </a:r>
            <a:r>
              <a:rPr lang="en-US" altLang="ko-KR" sz="2400" dirty="0"/>
              <a:t>add by topic – image</a:t>
            </a:r>
          </a:p>
          <a:p>
            <a:pPr marL="0" indent="0">
              <a:buNone/>
            </a:pPr>
            <a:r>
              <a:rPr lang="en-US" altLang="ko-KR" sz="2400" dirty="0"/>
              <a:t>[3] $ r2 </a:t>
            </a:r>
            <a:r>
              <a:rPr lang="en-US" altLang="ko-KR" sz="2400"/>
              <a:t>&amp;&amp; ros2 topic </a:t>
            </a:r>
            <a:r>
              <a:rPr lang="en-US" altLang="ko-KR" sz="2400" dirty="0"/>
              <a:t>~~</a:t>
            </a:r>
          </a:p>
          <a:p>
            <a:pPr marL="0" indent="0">
              <a:buNone/>
            </a:pPr>
            <a:r>
              <a:rPr lang="en-US" altLang="ko-KR" sz="2400" dirty="0"/>
              <a:t>[4] $ r2 &amp;&amp; ros2 node ~~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9" name="Picture 2" descr="logitech usb camera에 대한 이미지 검색결과">
            <a:extLst>
              <a:ext uri="{FF2B5EF4-FFF2-40B4-BE49-F238E27FC236}">
                <a16:creationId xmlns:a16="http://schemas.microsoft.com/office/drawing/2014/main" id="{F9CC940A-1748-4434-BB21-7EECAF0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8" y="1456827"/>
            <a:ext cx="2234208" cy="1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ace clipart에 대한 이미지 검색결과">
            <a:extLst>
              <a:ext uri="{FF2B5EF4-FFF2-40B4-BE49-F238E27FC236}">
                <a16:creationId xmlns:a16="http://schemas.microsoft.com/office/drawing/2014/main" id="{1235D549-534B-4F78-9BCD-603AC94D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94" y="1456827"/>
            <a:ext cx="180068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78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왜 </a:t>
            </a:r>
            <a:r>
              <a:rPr 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를 다들 쓰는가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494640" y="1541160"/>
            <a:ext cx="11666160" cy="48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학생이 </a:t>
            </a:r>
            <a:r>
              <a:rPr lang="en-US" altLang="ko-KR" sz="2000" spc="-1" dirty="0"/>
              <a:t>ROS</a:t>
            </a:r>
            <a:r>
              <a:rPr lang="ko-KR" altLang="en-US" sz="2000" spc="-1" dirty="0"/>
              <a:t>를 쓰는 이유</a:t>
            </a:r>
            <a:r>
              <a:rPr lang="en-US" altLang="ko-KR" sz="2000" spc="-1" dirty="0"/>
              <a:t>:</a:t>
            </a: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사용 가능한 알고리즘 및 툴 패키지 풀이 넓음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빠른 연구 기반 제작이 가능함</a:t>
            </a:r>
          </a:p>
          <a:p>
            <a:pPr marL="1715580" lvl="3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자기 연구 영역에만 집중할 수 있음</a:t>
            </a:r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altLang="en-US" sz="2000" spc="-1" dirty="0"/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회사가 </a:t>
            </a:r>
            <a:r>
              <a:rPr lang="en-US" altLang="ko-KR" sz="2000" spc="-1" dirty="0"/>
              <a:t>ROS</a:t>
            </a:r>
            <a:r>
              <a:rPr lang="ko-KR" altLang="en-US" sz="2000" spc="-1" dirty="0"/>
              <a:t>를 쓰는 이유</a:t>
            </a:r>
            <a:r>
              <a:rPr lang="en-US" altLang="ko-KR" sz="2000" spc="-1" dirty="0"/>
              <a:t>:</a:t>
            </a: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운영자가 비영리기구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협력이 용이</a:t>
            </a: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핵심부까지 모두 </a:t>
            </a:r>
            <a:r>
              <a:rPr lang="en-US" altLang="ko-KR" sz="2000" spc="-1" dirty="0"/>
              <a:t>Open Source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소스 코드 접근이 용이</a:t>
            </a: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세계적으로 사용자 최다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spc="-1" dirty="0"/>
              <a:t>3rd Party User/Reseller </a:t>
            </a:r>
            <a:r>
              <a:rPr lang="ko-KR" altLang="en-US" sz="2000" spc="-1" dirty="0"/>
              <a:t>시장 확보가 용이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/>
              <a:t>채용 및 인력 투입이 용이</a:t>
            </a:r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altLang="en-US" sz="2000" spc="-1" dirty="0"/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altLang="en-US" sz="2000" spc="-1" dirty="0"/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ko-KR" altLang="en-US" sz="2000" spc="-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9C0C28C-9B95-474D-9986-B1A8BF309FEF}"/>
              </a:ext>
            </a:extLst>
          </p:cNvPr>
          <p:cNvGrpSpPr/>
          <p:nvPr/>
        </p:nvGrpSpPr>
        <p:grpSpPr>
          <a:xfrm>
            <a:off x="7271952" y="1285200"/>
            <a:ext cx="4425409" cy="3686912"/>
            <a:chOff x="2409177" y="2776266"/>
            <a:chExt cx="6094739" cy="5077669"/>
          </a:xfrm>
        </p:grpSpPr>
        <p:pic>
          <p:nvPicPr>
            <p:cNvPr id="78" name="Picture 2" descr="dji droneì ëí ì´ë¯¸ì§ ê²ìê²°ê³¼">
              <a:extLst>
                <a:ext uri="{FF2B5EF4-FFF2-40B4-BE49-F238E27FC236}">
                  <a16:creationId xmlns:a16="http://schemas.microsoft.com/office/drawing/2014/main" id="{CC19B32D-95EC-49F9-8FED-7FDCF0797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684" y="3051739"/>
              <a:ext cx="2263446" cy="226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obotis op2ì ëí ì´ë¯¸ì§ ê²ìê²°ê³¼">
              <a:extLst>
                <a:ext uri="{FF2B5EF4-FFF2-40B4-BE49-F238E27FC236}">
                  <a16:creationId xmlns:a16="http://schemas.microsoft.com/office/drawing/2014/main" id="{3C6F2AE7-196B-42C4-8851-5B7A00A2C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177" y="5482913"/>
              <a:ext cx="2263447" cy="226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fetch roboticsì ëí ì´ë¯¸ì§ ê²ìê²°ê³¼">
              <a:extLst>
                <a:ext uri="{FF2B5EF4-FFF2-40B4-BE49-F238E27FC236}">
                  <a16:creationId xmlns:a16="http://schemas.microsoft.com/office/drawing/2014/main" id="{5818965D-9924-4844-B9C0-5C5125B7C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665" y="2776266"/>
              <a:ext cx="2407858" cy="253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bmw rosì ëí ì´ë¯¸ì§ ê²ìê²°ê³¼">
              <a:extLst>
                <a:ext uri="{FF2B5EF4-FFF2-40B4-BE49-F238E27FC236}">
                  <a16:creationId xmlns:a16="http://schemas.microsoft.com/office/drawing/2014/main" id="{85E7129E-B8E4-4681-B6D2-D08065944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799" y="5729298"/>
              <a:ext cx="3786117" cy="212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5" name="Picture 10" descr="ros enabledì ëí ì´ë¯¸ì§ ê²ìê²°ê³¼">
            <a:extLst>
              <a:ext uri="{FF2B5EF4-FFF2-40B4-BE49-F238E27FC236}">
                <a16:creationId xmlns:a16="http://schemas.microsoft.com/office/drawing/2014/main" id="{E1661C4F-ECDA-45F1-837E-0D2C1DE7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00" y="5228072"/>
            <a:ext cx="2767832" cy="9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642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190896" y="5935217"/>
            <a:ext cx="5933806" cy="499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 algn="ctr">
              <a:lnSpc>
                <a:spcPct val="100000"/>
              </a:lnSpc>
              <a:buClr>
                <a:srgbClr val="000000"/>
              </a:buClr>
            </a:pPr>
            <a:r>
              <a:rPr lang="ko-KR" altLang="en-US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노드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와 </a:t>
            </a:r>
            <a:r>
              <a:rPr lang="ko-KR" altLang="en-US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을 꾸린다는 생각만 하면 쉽다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304CC5A-8733-4A9B-A02E-9F6A01E6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2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235" y="1646519"/>
            <a:ext cx="5335588" cy="400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3DB0DAB-E9C7-4EA3-9831-01BC3808A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997" y="1698722"/>
            <a:ext cx="2176991" cy="22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자율주행차를 만들어볼까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?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altLang="ko-KR" sz="3600" spc="-1" dirty="0"/>
          </a:p>
        </p:txBody>
      </p:sp>
      <p:sp>
        <p:nvSpPr>
          <p:cNvPr id="43" name="CustomShape 2"/>
          <p:cNvSpPr/>
          <p:nvPr/>
        </p:nvSpPr>
        <p:spPr>
          <a:xfrm>
            <a:off x="494640" y="1541160"/>
            <a:ext cx="11666160" cy="48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98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1" strike="noStrike" spc="-1" dirty="0">
                <a:latin typeface="Arial"/>
              </a:rPr>
              <a:t>노드</a:t>
            </a:r>
            <a:r>
              <a:rPr lang="ko-KR" altLang="en-US" sz="2000" b="0" strike="noStrike" spc="-1" dirty="0">
                <a:latin typeface="Arial"/>
              </a:rPr>
              <a:t> </a:t>
            </a:r>
            <a:r>
              <a:rPr lang="en-US" altLang="ko-KR" sz="2000" b="0" strike="noStrike" spc="-1" dirty="0">
                <a:latin typeface="Arial"/>
              </a:rPr>
              <a:t>: </a:t>
            </a:r>
            <a:r>
              <a:rPr lang="ko-KR" altLang="en-US" sz="2000" b="0" strike="noStrike" spc="-1" dirty="0">
                <a:latin typeface="Arial"/>
              </a:rPr>
              <a:t>임의 처리를 하는 단위 프로그램</a:t>
            </a:r>
            <a:endParaRPr lang="en-US" altLang="ko-KR" sz="2000" b="0" strike="noStrike" spc="-1" dirty="0">
              <a:latin typeface="Arial"/>
            </a:endParaRPr>
          </a:p>
          <a:p>
            <a:pPr marL="34398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noStrike" spc="-1" dirty="0">
                <a:solidFill>
                  <a:srgbClr val="00B050"/>
                </a:solidFill>
                <a:latin typeface="Arial"/>
              </a:rPr>
              <a:t>센서 및 모터 드라이버 노드</a:t>
            </a:r>
            <a:endParaRPr lang="en-US" altLang="ko-KR" sz="2000" b="0" strike="noStrike" spc="-1" dirty="0">
              <a:solidFill>
                <a:srgbClr val="00B050"/>
              </a:solidFill>
              <a:latin typeface="Arial"/>
            </a:endParaRP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noStrike" spc="-1" dirty="0">
                <a:solidFill>
                  <a:srgbClr val="00B050"/>
                </a:solidFill>
                <a:latin typeface="Arial"/>
              </a:rPr>
              <a:t>데이터의 </a:t>
            </a:r>
            <a:r>
              <a:rPr lang="ko-KR" altLang="en-US" sz="2000" b="0" strike="noStrike" spc="-1" dirty="0" err="1">
                <a:solidFill>
                  <a:srgbClr val="00B050"/>
                </a:solidFill>
                <a:latin typeface="Arial"/>
              </a:rPr>
              <a:t>고빈도</a:t>
            </a:r>
            <a:r>
              <a:rPr lang="ko-KR" altLang="en-US" sz="2000" b="0" strike="noStrike" spc="-1" dirty="0">
                <a:solidFill>
                  <a:srgbClr val="00B050"/>
                </a:solidFill>
                <a:latin typeface="Arial"/>
              </a:rPr>
              <a:t> 송신</a:t>
            </a:r>
            <a:endParaRPr lang="en-US" altLang="ko-KR" sz="2000" b="0" strike="noStrike" spc="-1" dirty="0">
              <a:solidFill>
                <a:srgbClr val="00B050"/>
              </a:solidFill>
              <a:latin typeface="Arial"/>
            </a:endParaRPr>
          </a:p>
          <a:p>
            <a:pPr marL="458280" lvl="1">
              <a:buClr>
                <a:srgbClr val="000000"/>
              </a:buClr>
            </a:pPr>
            <a:endParaRPr lang="en-US" sz="2000" spc="-1" dirty="0">
              <a:latin typeface="Arial"/>
            </a:endParaRP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noStrike" spc="-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알고리즘 노드</a:t>
            </a:r>
            <a:endParaRPr lang="en-US" altLang="ko-KR" sz="2000" b="0" strike="noStrike" spc="-1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</a:endParaRP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noStrike" spc="-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데이터의 </a:t>
            </a:r>
            <a:r>
              <a:rPr lang="ko-KR" altLang="en-US" sz="2000" b="0" strike="noStrike" spc="-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저빈도</a:t>
            </a:r>
            <a:r>
              <a:rPr lang="ko-KR" altLang="en-US" sz="2000" b="0" strike="noStrike" spc="-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 송신</a:t>
            </a:r>
            <a:endParaRPr lang="en-US" altLang="ko-KR" sz="2000" b="0" strike="noStrike" spc="-1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6096000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7913957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9731913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6096000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7913957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7913957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6096000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9731913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9731913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13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3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자율주행차를 만들어볼까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?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altLang="ko-KR" sz="3600" spc="-1" dirty="0"/>
          </a:p>
        </p:txBody>
      </p:sp>
      <p:sp>
        <p:nvSpPr>
          <p:cNvPr id="43" name="CustomShape 2"/>
          <p:cNvSpPr/>
          <p:nvPr/>
        </p:nvSpPr>
        <p:spPr>
          <a:xfrm>
            <a:off x="494640" y="1541160"/>
            <a:ext cx="11666160" cy="48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98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altLang="ko-KR" sz="2000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ko-KR" altLang="en-US" sz="2000" spc="-1" dirty="0">
                <a:solidFill>
                  <a:srgbClr val="000000"/>
                </a:solidFill>
                <a:latin typeface="맑은 고딕"/>
                <a:ea typeface="DejaVu Sans"/>
              </a:rPr>
              <a:t>노드간 데이터 전송</a:t>
            </a:r>
            <a:endParaRPr lang="en-US" altLang="ko-KR" sz="2000" spc="-1" dirty="0">
              <a:solidFill>
                <a:srgbClr val="000000"/>
              </a:solidFill>
              <a:latin typeface="맑은 고딕"/>
              <a:ea typeface="DejaVu Sans"/>
            </a:endParaRPr>
          </a:p>
          <a:p>
            <a:pPr marL="34398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b="0" strike="noStrike" spc="-1" dirty="0">
              <a:solidFill>
                <a:srgbClr val="000000"/>
              </a:solidFill>
              <a:latin typeface="맑은 고딕"/>
            </a:endParaRP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b="0" strike="noStrike" spc="-1" dirty="0">
                <a:solidFill>
                  <a:srgbClr val="00B050"/>
                </a:solidFill>
                <a:latin typeface="Arial"/>
              </a:rPr>
              <a:t>Topic message communication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>
                <a:solidFill>
                  <a:srgbClr val="00B050"/>
                </a:solidFill>
                <a:latin typeface="Arial"/>
              </a:rPr>
              <a:t>단방향 비동기식 </a:t>
            </a:r>
            <a:r>
              <a:rPr lang="ko-KR" altLang="en-US" sz="2000" spc="-1" dirty="0" err="1">
                <a:solidFill>
                  <a:srgbClr val="00B050"/>
                </a:solidFill>
                <a:latin typeface="Arial"/>
              </a:rPr>
              <a:t>다회성</a:t>
            </a:r>
            <a:r>
              <a:rPr lang="ko-KR" altLang="en-US" sz="2000" spc="-1" dirty="0">
                <a:solidFill>
                  <a:srgbClr val="00B050"/>
                </a:solidFill>
                <a:latin typeface="Arial"/>
              </a:rPr>
              <a:t> 통신</a:t>
            </a:r>
            <a:endParaRPr lang="en-US" sz="2000" spc="-1" dirty="0">
              <a:solidFill>
                <a:srgbClr val="00B050"/>
              </a:solidFill>
              <a:latin typeface="Arial"/>
            </a:endParaRPr>
          </a:p>
          <a:p>
            <a:pPr marL="1715580" lvl="3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>
                <a:solidFill>
                  <a:srgbClr val="00B050"/>
                </a:solidFill>
                <a:latin typeface="Arial"/>
              </a:rPr>
              <a:t>사용 예 </a:t>
            </a:r>
            <a:r>
              <a:rPr lang="en-US" altLang="ko-KR" sz="2000" spc="-1" dirty="0">
                <a:solidFill>
                  <a:srgbClr val="00B050"/>
                </a:solidFill>
                <a:latin typeface="Arial"/>
              </a:rPr>
              <a:t>: </a:t>
            </a:r>
            <a:r>
              <a:rPr lang="ko-KR" altLang="en-US" sz="2000" spc="-1" dirty="0">
                <a:solidFill>
                  <a:srgbClr val="00B050"/>
                </a:solidFill>
                <a:latin typeface="Arial"/>
              </a:rPr>
              <a:t>센서 데이터 전송</a:t>
            </a:r>
            <a:endParaRPr lang="en-US" sz="2000" spc="-1" dirty="0">
              <a:solidFill>
                <a:srgbClr val="00B050"/>
              </a:solidFill>
              <a:latin typeface="Arial"/>
            </a:endParaRPr>
          </a:p>
          <a:p>
            <a:pPr marL="915480" lvl="2">
              <a:buClr>
                <a:srgbClr val="000000"/>
              </a:buClr>
            </a:pPr>
            <a:endParaRPr lang="en-US" sz="2000" b="0" strike="noStrike" spc="-1" dirty="0">
              <a:solidFill>
                <a:srgbClr val="FF0000"/>
              </a:solidFill>
              <a:latin typeface="Arial"/>
            </a:endParaRP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strike="sngStrike" spc="-1" dirty="0"/>
              <a:t>Service message communication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sngStrike" spc="-1" dirty="0">
                <a:latin typeface="Arial"/>
              </a:rPr>
              <a:t>양방향 동기식 일회성 통신</a:t>
            </a:r>
            <a:endParaRPr lang="en-US" altLang="ko-KR" sz="2000" b="0" strike="sngStrike" spc="-1" dirty="0">
              <a:latin typeface="Arial"/>
            </a:endParaRPr>
          </a:p>
          <a:p>
            <a:pPr marL="1715580" lvl="3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b="0" strike="sngStrike" spc="-1" dirty="0">
                <a:latin typeface="Arial"/>
              </a:rPr>
              <a:t>사용 예 </a:t>
            </a:r>
            <a:r>
              <a:rPr lang="en-US" altLang="ko-KR" sz="2000" b="0" strike="sngStrike" spc="-1" dirty="0">
                <a:latin typeface="Arial"/>
              </a:rPr>
              <a:t>: </a:t>
            </a:r>
            <a:r>
              <a:rPr lang="ko-KR" altLang="en-US" sz="2000" b="0" strike="sngStrike" spc="-1" dirty="0">
                <a:latin typeface="Arial"/>
              </a:rPr>
              <a:t>카메라 캘리브레이션</a:t>
            </a:r>
            <a:endParaRPr lang="en-US" sz="2000" b="0" strike="sngStrike" spc="-1" dirty="0">
              <a:latin typeface="Arial"/>
            </a:endParaRPr>
          </a:p>
          <a:p>
            <a:pPr marL="914400" lvl="1"/>
            <a:endParaRPr lang="en-US" sz="2000" b="0" strike="noStrike" spc="-1" dirty="0">
              <a:latin typeface="Arial"/>
            </a:endParaRPr>
          </a:p>
          <a:p>
            <a:pPr marL="80118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spc="-1" dirty="0">
                <a:solidFill>
                  <a:srgbClr val="FF0000"/>
                </a:solidFill>
              </a:rPr>
              <a:t>Action message communication</a:t>
            </a: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>
                <a:solidFill>
                  <a:srgbClr val="FF0000"/>
                </a:solidFill>
              </a:rPr>
              <a:t>양방향 동기식 일회성 통신</a:t>
            </a:r>
            <a:endParaRPr lang="en-US" altLang="ko-KR" sz="2000" spc="-1" dirty="0">
              <a:solidFill>
                <a:srgbClr val="FF0000"/>
              </a:solidFill>
            </a:endParaRPr>
          </a:p>
          <a:p>
            <a:pPr marL="1258380" lvl="2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>
                <a:solidFill>
                  <a:srgbClr val="FF0000"/>
                </a:solidFill>
              </a:rPr>
              <a:t>단방향 비동기식 </a:t>
            </a:r>
            <a:r>
              <a:rPr lang="ko-KR" altLang="en-US" sz="2000" spc="-1" dirty="0" err="1">
                <a:solidFill>
                  <a:srgbClr val="FF0000"/>
                </a:solidFill>
              </a:rPr>
              <a:t>다회성</a:t>
            </a:r>
            <a:r>
              <a:rPr lang="ko-KR" altLang="en-US" sz="2000" spc="-1" dirty="0">
                <a:solidFill>
                  <a:srgbClr val="FF0000"/>
                </a:solidFill>
              </a:rPr>
              <a:t> 통신</a:t>
            </a:r>
            <a:endParaRPr lang="en-US" altLang="ko-KR" sz="2000" spc="-1" dirty="0">
              <a:solidFill>
                <a:srgbClr val="FF0000"/>
              </a:solidFill>
            </a:endParaRPr>
          </a:p>
          <a:p>
            <a:pPr marL="1715580" lvl="3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spc="-1" dirty="0">
                <a:solidFill>
                  <a:srgbClr val="FF0000"/>
                </a:solidFill>
              </a:rPr>
              <a:t>사용 예 </a:t>
            </a:r>
            <a:r>
              <a:rPr lang="en-US" altLang="ko-KR" sz="2000" spc="-1" dirty="0">
                <a:solidFill>
                  <a:srgbClr val="FF0000"/>
                </a:solidFill>
              </a:rPr>
              <a:t>: </a:t>
            </a:r>
            <a:r>
              <a:rPr lang="ko-KR" altLang="en-US" sz="2000" spc="-1" dirty="0">
                <a:solidFill>
                  <a:srgbClr val="FF0000"/>
                </a:solidFill>
              </a:rPr>
              <a:t>피드백 제어</a:t>
            </a:r>
            <a:endParaRPr lang="en-US" altLang="ko-KR" sz="2000" spc="-1" dirty="0">
              <a:solidFill>
                <a:srgbClr val="FF0000"/>
              </a:solidFill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6096000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7913957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9731913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6096000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7913957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7913957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6096000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9731913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93F1DE-6E8D-4C22-A754-A21733AD8718}"/>
              </a:ext>
            </a:extLst>
          </p:cNvPr>
          <p:cNvGrpSpPr/>
          <p:nvPr/>
        </p:nvGrpSpPr>
        <p:grpSpPr>
          <a:xfrm>
            <a:off x="6705357" y="2158514"/>
            <a:ext cx="3219512" cy="3729743"/>
            <a:chOff x="6705357" y="2158514"/>
            <a:chExt cx="3219512" cy="3729743"/>
          </a:xfrm>
          <a:solidFill>
            <a:srgbClr val="00B050"/>
          </a:solidFill>
        </p:grpSpPr>
        <p:sp>
          <p:nvSpPr>
            <p:cNvPr id="123" name="이등변 삼각형 122">
              <a:extLst>
                <a:ext uri="{FF2B5EF4-FFF2-40B4-BE49-F238E27FC236}">
                  <a16:creationId xmlns:a16="http://schemas.microsoft.com/office/drawing/2014/main" id="{B2D3F2E8-F619-47B9-A3A6-B0FEEAE7B925}"/>
                </a:ext>
              </a:extLst>
            </p:cNvPr>
            <p:cNvSpPr/>
            <p:nvPr/>
          </p:nvSpPr>
          <p:spPr>
            <a:xfrm>
              <a:off x="8646895" y="4826022"/>
              <a:ext cx="221312" cy="19078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167191ED-9D01-4CD8-B935-3F4B27DA0A9F}"/>
                </a:ext>
              </a:extLst>
            </p:cNvPr>
            <p:cNvSpPr/>
            <p:nvPr/>
          </p:nvSpPr>
          <p:spPr>
            <a:xfrm rot="5400000">
              <a:off x="7627106" y="2173446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id="{D4FE424B-B0DB-4641-8225-04FDA63E8681}"/>
                </a:ext>
              </a:extLst>
            </p:cNvPr>
            <p:cNvSpPr/>
            <p:nvPr/>
          </p:nvSpPr>
          <p:spPr>
            <a:xfrm rot="8100000">
              <a:off x="7368212" y="4568016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6492ACF6-CA41-47FD-A3DD-C42CEEB5FED5}"/>
                </a:ext>
              </a:extLst>
            </p:cNvPr>
            <p:cNvSpPr/>
            <p:nvPr/>
          </p:nvSpPr>
          <p:spPr>
            <a:xfrm rot="2700000">
              <a:off x="9188087" y="3282605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B9573054-81A5-4EA6-8781-A3F232DC8710}"/>
                </a:ext>
              </a:extLst>
            </p:cNvPr>
            <p:cNvSpPr/>
            <p:nvPr/>
          </p:nvSpPr>
          <p:spPr>
            <a:xfrm rot="13500000">
              <a:off x="9718820" y="4576014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EB2033FE-0397-4812-A851-7BC0970C69BA}"/>
                </a:ext>
              </a:extLst>
            </p:cNvPr>
            <p:cNvSpPr/>
            <p:nvPr/>
          </p:nvSpPr>
          <p:spPr>
            <a:xfrm>
              <a:off x="6705357" y="4806706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6E0831EC-C188-44CB-BB59-0AA94B0DCFBD}"/>
                </a:ext>
              </a:extLst>
            </p:cNvPr>
            <p:cNvSpPr/>
            <p:nvPr/>
          </p:nvSpPr>
          <p:spPr>
            <a:xfrm rot="13500000">
              <a:off x="7938063" y="2810999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4315FAA5-896E-4C1A-B80B-DEF74080E788}"/>
                </a:ext>
              </a:extLst>
            </p:cNvPr>
            <p:cNvSpPr/>
            <p:nvPr/>
          </p:nvSpPr>
          <p:spPr>
            <a:xfrm rot="5400000">
              <a:off x="7638996" y="3886660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84C7A7DA-6008-4389-A480-4C5FE295D017}"/>
                </a:ext>
              </a:extLst>
            </p:cNvPr>
            <p:cNvSpPr/>
            <p:nvPr/>
          </p:nvSpPr>
          <p:spPr>
            <a:xfrm rot="16200000">
              <a:off x="9450194" y="5679238"/>
              <a:ext cx="224502" cy="1935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520CF613-0680-45CF-BA6A-E601E4D73464}"/>
                </a:ext>
              </a:extLst>
            </p:cNvPr>
            <p:cNvSpPr/>
            <p:nvPr/>
          </p:nvSpPr>
          <p:spPr>
            <a:xfrm rot="10800000">
              <a:off x="8432209" y="4826022"/>
              <a:ext cx="221312" cy="19078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9731913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8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752157" y="6199457"/>
            <a:ext cx="8687687" cy="499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 algn="ctr">
              <a:lnSpc>
                <a:spcPct val="100000"/>
              </a:lnSpc>
              <a:buClr>
                <a:srgbClr val="000000"/>
              </a:buClr>
            </a:pPr>
            <a:r>
              <a:rPr lang="ko-KR" altLang="en-US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완성</a:t>
            </a:r>
            <a:r>
              <a:rPr lang="en-US" altLang="ko-KR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!, but ROS</a:t>
            </a:r>
            <a:r>
              <a:rPr lang="ko-KR" altLang="en-US" sz="2000" b="1" spc="-1" dirty="0">
                <a:solidFill>
                  <a:srgbClr val="000000"/>
                </a:solidFill>
                <a:latin typeface="맑은 고딕"/>
                <a:ea typeface="DejaVu Sans"/>
              </a:rPr>
              <a:t>의 노드와 통신을 통해 할 수 있는 것들에 대해 더 알아보자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304CC5A-8733-4A9B-A02E-9F6A01E6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2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0" y="1285200"/>
            <a:ext cx="6169667" cy="462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A1B654-6205-49F1-BEDA-04FA26BE58F8}"/>
              </a:ext>
            </a:extLst>
          </p:cNvPr>
          <p:cNvGrpSpPr/>
          <p:nvPr/>
        </p:nvGrpSpPr>
        <p:grpSpPr>
          <a:xfrm>
            <a:off x="6822693" y="4611584"/>
            <a:ext cx="1300865" cy="1300865"/>
            <a:chOff x="6096000" y="5053602"/>
            <a:chExt cx="1471742" cy="147174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A9950D2-33FC-4328-861A-F8184523B95C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6" descr="ê´ë ¨ ì´ë¯¸ì§">
              <a:extLst>
                <a:ext uri="{FF2B5EF4-FFF2-40B4-BE49-F238E27FC236}">
                  <a16:creationId xmlns:a16="http://schemas.microsoft.com/office/drawing/2014/main" id="{723BA8BB-560C-4A62-9D3D-31BD0ADC4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5734C1-FCBD-4A23-A524-91FF8A18F368}"/>
              </a:ext>
            </a:extLst>
          </p:cNvPr>
          <p:cNvGrpSpPr/>
          <p:nvPr/>
        </p:nvGrpSpPr>
        <p:grpSpPr>
          <a:xfrm>
            <a:off x="8429576" y="1474204"/>
            <a:ext cx="1300865" cy="1300865"/>
            <a:chOff x="7913957" y="1504108"/>
            <a:chExt cx="1471742" cy="147174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C2B13EB-7A12-4CF4-A672-441A17A66F5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9C6F18C-48B1-4C38-AB7B-A5DE038A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46502B-E1A1-41B9-9029-FA6774A495EF}"/>
              </a:ext>
            </a:extLst>
          </p:cNvPr>
          <p:cNvGrpSpPr/>
          <p:nvPr/>
        </p:nvGrpSpPr>
        <p:grpSpPr>
          <a:xfrm>
            <a:off x="10036458" y="1474204"/>
            <a:ext cx="1300865" cy="1300865"/>
            <a:chOff x="9731913" y="1504108"/>
            <a:chExt cx="1471742" cy="147174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C12678A-349F-4254-A5C4-FC514949168C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2B253481-1602-403E-BCE2-C573587C2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CD6E84-5287-4BBD-8EC0-49CD836390C7}"/>
              </a:ext>
            </a:extLst>
          </p:cNvPr>
          <p:cNvGrpSpPr/>
          <p:nvPr/>
        </p:nvGrpSpPr>
        <p:grpSpPr>
          <a:xfrm>
            <a:off x="6822693" y="3042894"/>
            <a:ext cx="1300865" cy="1300865"/>
            <a:chOff x="6096000" y="3278855"/>
            <a:chExt cx="1471742" cy="147174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F5AB342-BF8F-4AF8-B1DE-A26999759B24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4D570953-7C48-4D64-8A3C-F517E2C99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5FEA7B-5802-45F5-8768-D08D1D56A805}"/>
              </a:ext>
            </a:extLst>
          </p:cNvPr>
          <p:cNvGrpSpPr/>
          <p:nvPr/>
        </p:nvGrpSpPr>
        <p:grpSpPr>
          <a:xfrm>
            <a:off x="8429576" y="3042894"/>
            <a:ext cx="1300865" cy="1300865"/>
            <a:chOff x="7913957" y="3278855"/>
            <a:chExt cx="1471742" cy="14717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B39639-1C29-4AAE-880C-31F9F4930BCE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08AC95-7389-433C-BD71-1F0AD9EE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A8F272-72F3-49EE-A449-1B96F8444649}"/>
              </a:ext>
            </a:extLst>
          </p:cNvPr>
          <p:cNvGrpSpPr/>
          <p:nvPr/>
        </p:nvGrpSpPr>
        <p:grpSpPr>
          <a:xfrm>
            <a:off x="8429576" y="4611584"/>
            <a:ext cx="1300865" cy="1300865"/>
            <a:chOff x="7913957" y="5053602"/>
            <a:chExt cx="1471742" cy="147174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13DFF83-A55B-43E3-A7B1-07094AC7027D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CEAEAE03-6A0D-4091-9457-E91CE7863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02959F-2927-4324-99E7-54C3FE240C26}"/>
              </a:ext>
            </a:extLst>
          </p:cNvPr>
          <p:cNvGrpSpPr/>
          <p:nvPr/>
        </p:nvGrpSpPr>
        <p:grpSpPr>
          <a:xfrm>
            <a:off x="6822693" y="1474204"/>
            <a:ext cx="1300865" cy="1300865"/>
            <a:chOff x="6096000" y="1504108"/>
            <a:chExt cx="1471742" cy="147174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E32CD9C-1569-4FE5-8F5A-CE23186EA128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A084E0C1-C185-4C9A-9495-FBAD99936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1C5999B-99EC-4786-9C11-AD67EF6C275D}"/>
              </a:ext>
            </a:extLst>
          </p:cNvPr>
          <p:cNvGrpSpPr/>
          <p:nvPr/>
        </p:nvGrpSpPr>
        <p:grpSpPr>
          <a:xfrm>
            <a:off x="10036458" y="4611584"/>
            <a:ext cx="1300865" cy="1300865"/>
            <a:chOff x="9731913" y="5053602"/>
            <a:chExt cx="1471742" cy="147174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00ED7E-4506-431A-AE46-2E0FE7802692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AE220E23-FFE5-4174-92C5-CA498498C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F491B7-FA0A-4D3C-82F2-349E795FBB16}"/>
              </a:ext>
            </a:extLst>
          </p:cNvPr>
          <p:cNvGrpSpPr/>
          <p:nvPr/>
        </p:nvGrpSpPr>
        <p:grpSpPr>
          <a:xfrm>
            <a:off x="7361301" y="2052630"/>
            <a:ext cx="2845710" cy="3296701"/>
            <a:chOff x="6705357" y="2158514"/>
            <a:chExt cx="3219512" cy="372974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D81010D6-473C-4419-92B1-0197E7173AF7}"/>
                </a:ext>
              </a:extLst>
            </p:cNvPr>
            <p:cNvSpPr/>
            <p:nvPr/>
          </p:nvSpPr>
          <p:spPr>
            <a:xfrm>
              <a:off x="8646895" y="4826022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6AC60883-CF32-4F8D-95AB-FF744B0600BB}"/>
                </a:ext>
              </a:extLst>
            </p:cNvPr>
            <p:cNvSpPr/>
            <p:nvPr/>
          </p:nvSpPr>
          <p:spPr>
            <a:xfrm rot="5400000">
              <a:off x="7627106" y="2173446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476BFAD2-3399-4F5C-BFA9-A5FE68EB72AC}"/>
                </a:ext>
              </a:extLst>
            </p:cNvPr>
            <p:cNvSpPr/>
            <p:nvPr/>
          </p:nvSpPr>
          <p:spPr>
            <a:xfrm rot="8100000">
              <a:off x="7368212" y="4568016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3DC24BDC-182B-4DBF-8220-B667E4EE95B4}"/>
                </a:ext>
              </a:extLst>
            </p:cNvPr>
            <p:cNvSpPr/>
            <p:nvPr/>
          </p:nvSpPr>
          <p:spPr>
            <a:xfrm rot="2700000">
              <a:off x="9188087" y="3282605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67BE2580-ADAC-4053-B204-F5A52C845A90}"/>
                </a:ext>
              </a:extLst>
            </p:cNvPr>
            <p:cNvSpPr/>
            <p:nvPr/>
          </p:nvSpPr>
          <p:spPr>
            <a:xfrm rot="13500000">
              <a:off x="9718820" y="4576014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51F5FB4D-C40F-4234-8D8E-DE22A925FAAE}"/>
                </a:ext>
              </a:extLst>
            </p:cNvPr>
            <p:cNvSpPr/>
            <p:nvPr/>
          </p:nvSpPr>
          <p:spPr>
            <a:xfrm>
              <a:off x="6705357" y="4806706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D3C83247-3C56-4ADC-895B-27266BCAF8FA}"/>
                </a:ext>
              </a:extLst>
            </p:cNvPr>
            <p:cNvSpPr/>
            <p:nvPr/>
          </p:nvSpPr>
          <p:spPr>
            <a:xfrm rot="13500000">
              <a:off x="7938063" y="2810999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BDCC3875-003D-40CF-837F-9C5370571F77}"/>
                </a:ext>
              </a:extLst>
            </p:cNvPr>
            <p:cNvSpPr/>
            <p:nvPr/>
          </p:nvSpPr>
          <p:spPr>
            <a:xfrm rot="5400000">
              <a:off x="7638996" y="3886660"/>
              <a:ext cx="216503" cy="186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C477E1DF-684D-4491-813A-9232B1E93B59}"/>
                </a:ext>
              </a:extLst>
            </p:cNvPr>
            <p:cNvSpPr/>
            <p:nvPr/>
          </p:nvSpPr>
          <p:spPr>
            <a:xfrm rot="16200000">
              <a:off x="9450194" y="5679238"/>
              <a:ext cx="224502" cy="1935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F2043A2C-2339-4A76-9AC5-555977563A0E}"/>
                </a:ext>
              </a:extLst>
            </p:cNvPr>
            <p:cNvSpPr/>
            <p:nvPr/>
          </p:nvSpPr>
          <p:spPr>
            <a:xfrm rot="10800000">
              <a:off x="8432209" y="4826022"/>
              <a:ext cx="221312" cy="1907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9041FEC-62B4-45C6-8CE7-AF14FC62EFEA}"/>
              </a:ext>
            </a:extLst>
          </p:cNvPr>
          <p:cNvGrpSpPr/>
          <p:nvPr/>
        </p:nvGrpSpPr>
        <p:grpSpPr>
          <a:xfrm>
            <a:off x="10036458" y="3042894"/>
            <a:ext cx="1300865" cy="1300865"/>
            <a:chOff x="9731913" y="3278855"/>
            <a:chExt cx="1471742" cy="147174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08F5E6B-65CD-4057-96A3-7182B812D7DD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1D68E21-15D3-4DC7-8613-DF97CE04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3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노드에서는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3600" spc="-1" dirty="0" err="1">
                <a:solidFill>
                  <a:srgbClr val="000000"/>
                </a:solidFill>
                <a:latin typeface="맑은 고딕"/>
              </a:rPr>
              <a:t>다언어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 프로그래밍을 지원</a:t>
            </a:r>
            <a:endParaRPr lang="en-US" altLang="ko-KR" sz="3600" spc="-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3493045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5311002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7128958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3493045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5311002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5311002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3493045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7128958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7128958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  <p:sp>
        <p:nvSpPr>
          <p:cNvPr id="32" name="사각형 설명선 28">
            <a:extLst>
              <a:ext uri="{FF2B5EF4-FFF2-40B4-BE49-F238E27FC236}">
                <a16:creationId xmlns:a16="http://schemas.microsoft.com/office/drawing/2014/main" id="{1B6D078D-2754-4438-BEF7-DAC9566536B4}"/>
              </a:ext>
            </a:extLst>
          </p:cNvPr>
          <p:cNvSpPr/>
          <p:nvPr/>
        </p:nvSpPr>
        <p:spPr>
          <a:xfrm>
            <a:off x="1736250" y="1678399"/>
            <a:ext cx="1584176" cy="1065531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사각형 설명선 31">
            <a:extLst>
              <a:ext uri="{FF2B5EF4-FFF2-40B4-BE49-F238E27FC236}">
                <a16:creationId xmlns:a16="http://schemas.microsoft.com/office/drawing/2014/main" id="{FD5B6F5C-A0B4-468F-870B-5304754D906A}"/>
              </a:ext>
            </a:extLst>
          </p:cNvPr>
          <p:cNvSpPr/>
          <p:nvPr/>
        </p:nvSpPr>
        <p:spPr>
          <a:xfrm>
            <a:off x="1736250" y="3493417"/>
            <a:ext cx="1584176" cy="1065531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C++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 설명선 32">
            <a:extLst>
              <a:ext uri="{FF2B5EF4-FFF2-40B4-BE49-F238E27FC236}">
                <a16:creationId xmlns:a16="http://schemas.microsoft.com/office/drawing/2014/main" id="{63E1A703-0BFC-4F7C-8C9C-D64F69EC1BD4}"/>
              </a:ext>
            </a:extLst>
          </p:cNvPr>
          <p:cNvSpPr/>
          <p:nvPr/>
        </p:nvSpPr>
        <p:spPr>
          <a:xfrm>
            <a:off x="1736250" y="5283840"/>
            <a:ext cx="1584176" cy="1065531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C#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사각형 설명선 33">
            <a:extLst>
              <a:ext uri="{FF2B5EF4-FFF2-40B4-BE49-F238E27FC236}">
                <a16:creationId xmlns:a16="http://schemas.microsoft.com/office/drawing/2014/main" id="{CDC50315-57E9-4847-A7F2-FDFD8FD1CF13}"/>
              </a:ext>
            </a:extLst>
          </p:cNvPr>
          <p:cNvSpPr/>
          <p:nvPr/>
        </p:nvSpPr>
        <p:spPr>
          <a:xfrm>
            <a:off x="8793034" y="1678398"/>
            <a:ext cx="1584176" cy="1065531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Java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사각형 설명선 36">
            <a:extLst>
              <a:ext uri="{FF2B5EF4-FFF2-40B4-BE49-F238E27FC236}">
                <a16:creationId xmlns:a16="http://schemas.microsoft.com/office/drawing/2014/main" id="{2134B482-5939-4B06-A870-0AD90DD34D1A}"/>
              </a:ext>
            </a:extLst>
          </p:cNvPr>
          <p:cNvSpPr/>
          <p:nvPr/>
        </p:nvSpPr>
        <p:spPr>
          <a:xfrm>
            <a:off x="8793034" y="3481961"/>
            <a:ext cx="1584176" cy="1065531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Matlab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사각형 설명선 37">
            <a:extLst>
              <a:ext uri="{FF2B5EF4-FFF2-40B4-BE49-F238E27FC236}">
                <a16:creationId xmlns:a16="http://schemas.microsoft.com/office/drawing/2014/main" id="{D02C792D-F918-4330-8681-7F93D5F46135}"/>
              </a:ext>
            </a:extLst>
          </p:cNvPr>
          <p:cNvSpPr/>
          <p:nvPr/>
        </p:nvSpPr>
        <p:spPr>
          <a:xfrm>
            <a:off x="8793034" y="5283840"/>
            <a:ext cx="1584176" cy="1065531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etc.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6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2"/>
          <p:cNvPicPr/>
          <p:nvPr/>
        </p:nvPicPr>
        <p:blipFill>
          <a:blip r:embed="rId2"/>
          <a:stretch/>
        </p:blipFill>
        <p:spPr>
          <a:xfrm>
            <a:off x="343080" y="125640"/>
            <a:ext cx="1159560" cy="11595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37360" y="382680"/>
            <a:ext cx="1021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ROS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노드에서는 </a:t>
            </a:r>
            <a:r>
              <a:rPr lang="en-US" altLang="ko-KR" sz="3600" spc="-1" dirty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3600" spc="-1" dirty="0">
                <a:solidFill>
                  <a:srgbClr val="000000"/>
                </a:solidFill>
                <a:latin typeface="맑은 고딕"/>
              </a:rPr>
              <a:t>타 소스 포팅이 가능</a:t>
            </a:r>
            <a:endParaRPr lang="en-US" altLang="ko-KR" sz="3600" spc="-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758E20-79BB-40FB-AFDA-91E6DF663071}"/>
              </a:ext>
            </a:extLst>
          </p:cNvPr>
          <p:cNvGrpSpPr/>
          <p:nvPr/>
        </p:nvGrpSpPr>
        <p:grpSpPr>
          <a:xfrm>
            <a:off x="3493045" y="5053602"/>
            <a:ext cx="1471742" cy="1471742"/>
            <a:chOff x="6096000" y="5053602"/>
            <a:chExt cx="1471742" cy="147174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EB004F-5CED-4313-A513-ADF5B16537A6}"/>
                </a:ext>
              </a:extLst>
            </p:cNvPr>
            <p:cNvSpPr/>
            <p:nvPr/>
          </p:nvSpPr>
          <p:spPr>
            <a:xfrm>
              <a:off x="6096000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6" descr="ê´ë ¨ ì´ë¯¸ì§">
              <a:extLst>
                <a:ext uri="{FF2B5EF4-FFF2-40B4-BE49-F238E27FC236}">
                  <a16:creationId xmlns:a16="http://schemas.microsoft.com/office/drawing/2014/main" id="{389FB9DC-0B62-4D3D-AD8E-5C4CB284C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491" y="5270797"/>
              <a:ext cx="970708" cy="101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42E79D-00C8-4514-A361-D2F410CE9469}"/>
              </a:ext>
            </a:extLst>
          </p:cNvPr>
          <p:cNvGrpSpPr/>
          <p:nvPr/>
        </p:nvGrpSpPr>
        <p:grpSpPr>
          <a:xfrm>
            <a:off x="5311002" y="1504108"/>
            <a:ext cx="1471742" cy="1471742"/>
            <a:chOff x="7913957" y="1504108"/>
            <a:chExt cx="1471742" cy="1471742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197E7E7A-FB1B-4EA0-B5AF-FE3D8D5AD425}"/>
                </a:ext>
              </a:extLst>
            </p:cNvPr>
            <p:cNvSpPr/>
            <p:nvPr/>
          </p:nvSpPr>
          <p:spPr>
            <a:xfrm>
              <a:off x="7913957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1ED642-0707-41F2-8267-A0E620E5E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519" y="1885389"/>
              <a:ext cx="1260764" cy="7091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D57B91-54EE-4DD4-A00C-00FBF5576EA6}"/>
              </a:ext>
            </a:extLst>
          </p:cNvPr>
          <p:cNvGrpSpPr/>
          <p:nvPr/>
        </p:nvGrpSpPr>
        <p:grpSpPr>
          <a:xfrm>
            <a:off x="7128958" y="1504108"/>
            <a:ext cx="1471742" cy="1471742"/>
            <a:chOff x="9731913" y="1504108"/>
            <a:chExt cx="1471742" cy="1471742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66E8949-CB20-475B-9928-5CE4653972C8}"/>
                </a:ext>
              </a:extLst>
            </p:cNvPr>
            <p:cNvSpPr/>
            <p:nvPr/>
          </p:nvSpPr>
          <p:spPr>
            <a:xfrm>
              <a:off x="9731913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58" name="Picture 10" descr="motorì ëí ì´ë¯¸ì§ ê²ìê²°ê³¼">
              <a:extLst>
                <a:ext uri="{FF2B5EF4-FFF2-40B4-BE49-F238E27FC236}">
                  <a16:creationId xmlns:a16="http://schemas.microsoft.com/office/drawing/2014/main" id="{C4445F5E-5ABC-45FE-85DF-B32697D82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549" y="1854962"/>
              <a:ext cx="1080132" cy="80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3D364-B60A-4C66-9303-9424276F396B}"/>
              </a:ext>
            </a:extLst>
          </p:cNvPr>
          <p:cNvGrpSpPr/>
          <p:nvPr/>
        </p:nvGrpSpPr>
        <p:grpSpPr>
          <a:xfrm>
            <a:off x="3493045" y="3278855"/>
            <a:ext cx="1471742" cy="1471742"/>
            <a:chOff x="6096000" y="3278855"/>
            <a:chExt cx="1471742" cy="147174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1F6D036-DFE9-4A9D-B709-062E04C15773}"/>
                </a:ext>
              </a:extLst>
            </p:cNvPr>
            <p:cNvSpPr/>
            <p:nvPr/>
          </p:nvSpPr>
          <p:spPr>
            <a:xfrm>
              <a:off x="6096000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lidar scanningì ëí ì´ë¯¸ì§ ê²ìê²°ê³¼">
              <a:extLst>
                <a:ext uri="{FF2B5EF4-FFF2-40B4-BE49-F238E27FC236}">
                  <a16:creationId xmlns:a16="http://schemas.microsoft.com/office/drawing/2014/main" id="{066B4718-18DA-40A8-84C8-450A6F456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t="1" r="6769" b="1871"/>
            <a:stretch/>
          </p:blipFill>
          <p:spPr bwMode="auto">
            <a:xfrm>
              <a:off x="6217182" y="3653152"/>
              <a:ext cx="1197663" cy="685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596AB4-B279-45D6-9C94-BCDFC499360F}"/>
              </a:ext>
            </a:extLst>
          </p:cNvPr>
          <p:cNvGrpSpPr/>
          <p:nvPr/>
        </p:nvGrpSpPr>
        <p:grpSpPr>
          <a:xfrm>
            <a:off x="5311002" y="3278855"/>
            <a:ext cx="1471742" cy="1471742"/>
            <a:chOff x="7913957" y="3278855"/>
            <a:chExt cx="1471742" cy="1471742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C803CA4-8068-4BD8-981A-32055537E463}"/>
                </a:ext>
              </a:extLst>
            </p:cNvPr>
            <p:cNvSpPr/>
            <p:nvPr/>
          </p:nvSpPr>
          <p:spPr>
            <a:xfrm>
              <a:off x="7913957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8CB1A52-8125-482B-8890-5DB8DA8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6783" y="3482196"/>
              <a:ext cx="912235" cy="10875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99919-4689-43D5-AD0B-F664819E42CB}"/>
              </a:ext>
            </a:extLst>
          </p:cNvPr>
          <p:cNvGrpSpPr/>
          <p:nvPr/>
        </p:nvGrpSpPr>
        <p:grpSpPr>
          <a:xfrm>
            <a:off x="5311002" y="5053602"/>
            <a:ext cx="1471742" cy="1471742"/>
            <a:chOff x="7913957" y="5053602"/>
            <a:chExt cx="1471742" cy="1471742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0C716BEA-366A-4DE0-889B-4E07B5B8AD1F}"/>
                </a:ext>
              </a:extLst>
            </p:cNvPr>
            <p:cNvSpPr/>
            <p:nvPr/>
          </p:nvSpPr>
          <p:spPr>
            <a:xfrm>
              <a:off x="7913957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Obstacle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Detector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070" name="Picture 22" descr="localizationì ëí ì´ë¯¸ì§ ê²ìê²°ê³¼">
              <a:extLst>
                <a:ext uri="{FF2B5EF4-FFF2-40B4-BE49-F238E27FC236}">
                  <a16:creationId xmlns:a16="http://schemas.microsoft.com/office/drawing/2014/main" id="{F090A16F-5CF9-4C94-B8AE-0961F551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394" y="5440966"/>
              <a:ext cx="1048549" cy="724092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059563-F795-4330-8D51-79925C239F2F}"/>
              </a:ext>
            </a:extLst>
          </p:cNvPr>
          <p:cNvGrpSpPr/>
          <p:nvPr/>
        </p:nvGrpSpPr>
        <p:grpSpPr>
          <a:xfrm>
            <a:off x="3493045" y="1504108"/>
            <a:ext cx="1471742" cy="1471742"/>
            <a:chOff x="6096000" y="1504108"/>
            <a:chExt cx="1471742" cy="1471742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C9C0D65-F44B-40DB-A7F0-B81F7B4A7946}"/>
                </a:ext>
              </a:extLst>
            </p:cNvPr>
            <p:cNvSpPr/>
            <p:nvPr/>
          </p:nvSpPr>
          <p:spPr>
            <a:xfrm>
              <a:off x="6096000" y="1504108"/>
              <a:ext cx="1471742" cy="1471742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2" name="Picture 2" descr="usb Cameraì ëí ì´ë¯¸ì§ ê²ìê²°ê³¼">
              <a:extLst>
                <a:ext uri="{FF2B5EF4-FFF2-40B4-BE49-F238E27FC236}">
                  <a16:creationId xmlns:a16="http://schemas.microsoft.com/office/drawing/2014/main" id="{1D0EF0D0-8C61-4BFD-A7DC-BB6130FAC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r="8148"/>
            <a:stretch/>
          </p:blipFill>
          <p:spPr bwMode="auto">
            <a:xfrm>
              <a:off x="6362994" y="1866182"/>
              <a:ext cx="952205" cy="76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3F6A26-A4BA-4CBA-8D9D-D6BBD4C2A62A}"/>
              </a:ext>
            </a:extLst>
          </p:cNvPr>
          <p:cNvGrpSpPr/>
          <p:nvPr/>
        </p:nvGrpSpPr>
        <p:grpSpPr>
          <a:xfrm>
            <a:off x="7128958" y="5053602"/>
            <a:ext cx="1471742" cy="1471742"/>
            <a:chOff x="9731913" y="5053602"/>
            <a:chExt cx="1471742" cy="1471742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768C9D3-38E4-4FCA-A34E-FFA8EE8A3EE9}"/>
                </a:ext>
              </a:extLst>
            </p:cNvPr>
            <p:cNvSpPr/>
            <p:nvPr/>
          </p:nvSpPr>
          <p:spPr>
            <a:xfrm>
              <a:off x="9731913" y="5053602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Motor Drive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18" descr="imuì ëí ì´ë¯¸ì§ ê²ìê²°ê³¼">
              <a:extLst>
                <a:ext uri="{FF2B5EF4-FFF2-40B4-BE49-F238E27FC236}">
                  <a16:creationId xmlns:a16="http://schemas.microsoft.com/office/drawing/2014/main" id="{6736F32F-5A76-4AAC-88E6-6C75C2A9D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5" r="10590"/>
            <a:stretch/>
          </p:blipFill>
          <p:spPr bwMode="auto">
            <a:xfrm>
              <a:off x="9972824" y="5340425"/>
              <a:ext cx="1013114" cy="94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B65CB8-92C0-460A-BA3D-6955E952794C}"/>
              </a:ext>
            </a:extLst>
          </p:cNvPr>
          <p:cNvGrpSpPr/>
          <p:nvPr/>
        </p:nvGrpSpPr>
        <p:grpSpPr>
          <a:xfrm>
            <a:off x="7128958" y="3278855"/>
            <a:ext cx="1471742" cy="1471742"/>
            <a:chOff x="9731913" y="3278855"/>
            <a:chExt cx="1471742" cy="1471742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9BF354B-CD64-4731-99B9-0AD8BC223011}"/>
                </a:ext>
              </a:extLst>
            </p:cNvPr>
            <p:cNvSpPr/>
            <p:nvPr/>
          </p:nvSpPr>
          <p:spPr>
            <a:xfrm>
              <a:off x="9731913" y="3278855"/>
              <a:ext cx="1471742" cy="1471742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C27FC3-9955-4F36-BFAD-BF657784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3344" y="3604266"/>
              <a:ext cx="1048879" cy="871133"/>
            </a:xfrm>
            <a:prstGeom prst="rect">
              <a:avLst/>
            </a:prstGeom>
          </p:spPr>
        </p:pic>
      </p:grpSp>
      <p:sp>
        <p:nvSpPr>
          <p:cNvPr id="38" name="사각형 설명선 28">
            <a:extLst>
              <a:ext uri="{FF2B5EF4-FFF2-40B4-BE49-F238E27FC236}">
                <a16:creationId xmlns:a16="http://schemas.microsoft.com/office/drawing/2014/main" id="{7C2AF456-5B5A-4271-BDB0-750CB4371A08}"/>
              </a:ext>
            </a:extLst>
          </p:cNvPr>
          <p:cNvSpPr/>
          <p:nvPr/>
        </p:nvSpPr>
        <p:spPr>
          <a:xfrm>
            <a:off x="1713810" y="1678399"/>
            <a:ext cx="1584176" cy="1065531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Logitech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사각형 설명선 32">
            <a:extLst>
              <a:ext uri="{FF2B5EF4-FFF2-40B4-BE49-F238E27FC236}">
                <a16:creationId xmlns:a16="http://schemas.microsoft.com/office/drawing/2014/main" id="{90B639E7-C1A2-45D1-A770-79CCCEB38E28}"/>
              </a:ext>
            </a:extLst>
          </p:cNvPr>
          <p:cNvSpPr/>
          <p:nvPr/>
        </p:nvSpPr>
        <p:spPr>
          <a:xfrm>
            <a:off x="1713810" y="4239229"/>
            <a:ext cx="1584176" cy="1065531"/>
          </a:xfrm>
          <a:prstGeom prst="wedgeRectCallout">
            <a:avLst>
              <a:gd name="adj1" fmla="val 214131"/>
              <a:gd name="adj2" fmla="val 268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내꺼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사각형 설명선 36">
            <a:extLst>
              <a:ext uri="{FF2B5EF4-FFF2-40B4-BE49-F238E27FC236}">
                <a16:creationId xmlns:a16="http://schemas.microsoft.com/office/drawing/2014/main" id="{E118D49A-351F-4786-BA95-BEEC73A52492}"/>
              </a:ext>
            </a:extLst>
          </p:cNvPr>
          <p:cNvSpPr/>
          <p:nvPr/>
        </p:nvSpPr>
        <p:spPr>
          <a:xfrm>
            <a:off x="8770594" y="3481961"/>
            <a:ext cx="1584176" cy="1065531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ROBOTIS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 설명선 29">
            <a:extLst>
              <a:ext uri="{FF2B5EF4-FFF2-40B4-BE49-F238E27FC236}">
                <a16:creationId xmlns:a16="http://schemas.microsoft.com/office/drawing/2014/main" id="{1FFDFA17-BEE4-402C-B97C-DFF8FB76F03B}"/>
              </a:ext>
            </a:extLst>
          </p:cNvPr>
          <p:cNvSpPr/>
          <p:nvPr/>
        </p:nvSpPr>
        <p:spPr>
          <a:xfrm>
            <a:off x="1713810" y="5436240"/>
            <a:ext cx="1584176" cy="1065531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Velodyne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사각형 설명선 30">
            <a:extLst>
              <a:ext uri="{FF2B5EF4-FFF2-40B4-BE49-F238E27FC236}">
                <a16:creationId xmlns:a16="http://schemas.microsoft.com/office/drawing/2014/main" id="{42903FCF-8FAD-4F64-8287-6736C527D2CE}"/>
              </a:ext>
            </a:extLst>
          </p:cNvPr>
          <p:cNvSpPr/>
          <p:nvPr/>
        </p:nvSpPr>
        <p:spPr>
          <a:xfrm>
            <a:off x="1731825" y="3027722"/>
            <a:ext cx="1584176" cy="1065531"/>
          </a:xfrm>
          <a:prstGeom prst="wedgeRectCallout">
            <a:avLst>
              <a:gd name="adj1" fmla="val 65456"/>
              <a:gd name="adj2" fmla="val 18291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친구꺼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705</Words>
  <Application>Microsoft Office PowerPoint</Application>
  <PresentationFormat>와이드스크린</PresentationFormat>
  <Paragraphs>184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Cambria Math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정려운/선임연구원/컨버전스센터 로봇선행(연)Interaction팀(ryuwoon.jung@lge.com)</dc:creator>
  <dc:description/>
  <cp:lastModifiedBy>Jessica Kim</cp:lastModifiedBy>
  <cp:revision>325</cp:revision>
  <dcterms:created xsi:type="dcterms:W3CDTF">2018-10-17T01:45:29Z</dcterms:created>
  <dcterms:modified xsi:type="dcterms:W3CDTF">2019-02-26T18:54:09Z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